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openxmlformats.org/officeDocument/2006/relationships/custom-properties" Target="/docProps/custom.xml" Id="R01bd000ab4f14f58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3"/>
  </p:notesMasterIdLst>
  <p:sldIdLst>
    <p:sldId id="274" r:id="rId3"/>
    <p:sldId id="3886" r:id="rId4"/>
    <p:sldId id="275" r:id="rId5"/>
    <p:sldId id="276" r:id="rId6"/>
    <p:sldId id="278" r:id="rId7"/>
    <p:sldId id="3884" r:id="rId8"/>
    <p:sldId id="3885" r:id="rId9"/>
    <p:sldId id="4501" r:id="rId10"/>
    <p:sldId id="3890" r:id="rId11"/>
    <p:sldId id="3892" r:id="rId12"/>
    <p:sldId id="3895" r:id="rId13"/>
    <p:sldId id="288" r:id="rId14"/>
    <p:sldId id="3896" r:id="rId15"/>
    <p:sldId id="3906" r:id="rId16"/>
    <p:sldId id="4496" r:id="rId17"/>
    <p:sldId id="4494" r:id="rId18"/>
    <p:sldId id="4500" r:id="rId19"/>
    <p:sldId id="4499" r:id="rId20"/>
    <p:sldId id="4497" r:id="rId21"/>
    <p:sldId id="4486" r:id="rId22"/>
    <p:sldId id="4483" r:id="rId23"/>
    <p:sldId id="4487" r:id="rId24"/>
    <p:sldId id="4488" r:id="rId25"/>
    <p:sldId id="280" r:id="rId26"/>
    <p:sldId id="4479" r:id="rId27"/>
    <p:sldId id="4480" r:id="rId28"/>
    <p:sldId id="4481" r:id="rId29"/>
    <p:sldId id="281" r:id="rId30"/>
    <p:sldId id="4489" r:id="rId31"/>
    <p:sldId id="256" r:id="rId32"/>
    <p:sldId id="257" r:id="rId33"/>
    <p:sldId id="4490" r:id="rId34"/>
    <p:sldId id="259" r:id="rId35"/>
    <p:sldId id="260" r:id="rId36"/>
    <p:sldId id="261" r:id="rId37"/>
    <p:sldId id="4491" r:id="rId38"/>
    <p:sldId id="263" r:id="rId39"/>
    <p:sldId id="264" r:id="rId40"/>
    <p:sldId id="4492" r:id="rId41"/>
    <p:sldId id="266" r:id="rId42"/>
    <p:sldId id="298" r:id="rId43"/>
    <p:sldId id="4493" r:id="rId44"/>
    <p:sldId id="291" r:id="rId45"/>
    <p:sldId id="3899" r:id="rId46"/>
    <p:sldId id="3900" r:id="rId47"/>
    <p:sldId id="262" r:id="rId48"/>
    <p:sldId id="258" r:id="rId49"/>
    <p:sldId id="3905" r:id="rId50"/>
    <p:sldId id="265" r:id="rId51"/>
    <p:sldId id="390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40A37C-7E5C-B36D-F766-F79F4D65DD3C}" name="Yuki Tsujino" initials="YT" userId="S::yuki.tsujino@gov.scot::63da382b-f5c5-4ca1-a4ee-65bc152db1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ACAC"/>
    <a:srgbClr val="E96761"/>
    <a:srgbClr val="F1A09C"/>
    <a:srgbClr val="F3ADA9"/>
    <a:srgbClr val="517662"/>
    <a:srgbClr val="F4CC76"/>
    <a:srgbClr val="87BBBA"/>
    <a:srgbClr val="F8E1AE"/>
    <a:srgbClr val="D5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1C0371-3F2E-4DFB-815D-9BC860D66595}" v="14" dt="2024-10-31T11:49:13.6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slide" Target="slides/slide24.xml" Id="rId26" /><Relationship Type="http://schemas.openxmlformats.org/officeDocument/2006/relationships/slide" Target="slides/slide37.xml" Id="rId39" /><Relationship Type="http://schemas.openxmlformats.org/officeDocument/2006/relationships/slide" Target="slides/slide19.xml" Id="rId21" /><Relationship Type="http://schemas.openxmlformats.org/officeDocument/2006/relationships/slide" Target="slides/slide32.xml" Id="rId34" /><Relationship Type="http://schemas.openxmlformats.org/officeDocument/2006/relationships/slide" Target="slides/slide40.xml" Id="rId42" /><Relationship Type="http://schemas.openxmlformats.org/officeDocument/2006/relationships/slide" Target="slides/slide45.xml" Id="rId47" /><Relationship Type="http://schemas.openxmlformats.org/officeDocument/2006/relationships/slide" Target="slides/slide48.xml" Id="rId50" /><Relationship Type="http://schemas.openxmlformats.org/officeDocument/2006/relationships/viewProps" Target="viewProps.xml" Id="rId55" /><Relationship Type="http://schemas.openxmlformats.org/officeDocument/2006/relationships/slide" Target="slides/slide5.xml" Id="rId7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slide" Target="slides/slide27.xml" Id="rId29" /><Relationship Type="http://schemas.openxmlformats.org/officeDocument/2006/relationships/slide" Target="slides/slide9.xml" Id="rId11" /><Relationship Type="http://schemas.openxmlformats.org/officeDocument/2006/relationships/slide" Target="slides/slide22.xml" Id="rId24" /><Relationship Type="http://schemas.openxmlformats.org/officeDocument/2006/relationships/slide" Target="slides/slide30.xml" Id="rId32" /><Relationship Type="http://schemas.openxmlformats.org/officeDocument/2006/relationships/slide" Target="slides/slide35.xml" Id="rId37" /><Relationship Type="http://schemas.openxmlformats.org/officeDocument/2006/relationships/slide" Target="slides/slide38.xml" Id="rId40" /><Relationship Type="http://schemas.openxmlformats.org/officeDocument/2006/relationships/slide" Target="slides/slide43.xml" Id="rId45" /><Relationship Type="http://schemas.openxmlformats.org/officeDocument/2006/relationships/notesMaster" Target="notesMasters/notesMaster1.xml" Id="rId53" /><Relationship Type="http://schemas.microsoft.com/office/2015/10/relationships/revisionInfo" Target="revisionInfo.xml" Id="rId58" /><Relationship Type="http://schemas.openxmlformats.org/officeDocument/2006/relationships/slide" Target="slides/slide3.xml" Id="rId5" /><Relationship Type="http://schemas.openxmlformats.org/officeDocument/2006/relationships/slide" Target="slides/slide17.xml" Id="rId19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slide" Target="slides/slide20.xml" Id="rId22" /><Relationship Type="http://schemas.openxmlformats.org/officeDocument/2006/relationships/slide" Target="slides/slide25.xml" Id="rId27" /><Relationship Type="http://schemas.openxmlformats.org/officeDocument/2006/relationships/slide" Target="slides/slide28.xml" Id="rId30" /><Relationship Type="http://schemas.openxmlformats.org/officeDocument/2006/relationships/slide" Target="slides/slide33.xml" Id="rId35" /><Relationship Type="http://schemas.openxmlformats.org/officeDocument/2006/relationships/slide" Target="slides/slide41.xml" Id="rId43" /><Relationship Type="http://schemas.openxmlformats.org/officeDocument/2006/relationships/slide" Target="slides/slide46.xml" Id="rId48" /><Relationship Type="http://schemas.openxmlformats.org/officeDocument/2006/relationships/theme" Target="theme/theme1.xml" Id="rId56" /><Relationship Type="http://schemas.openxmlformats.org/officeDocument/2006/relationships/slide" Target="slides/slide6.xml" Id="rId8" /><Relationship Type="http://schemas.openxmlformats.org/officeDocument/2006/relationships/slide" Target="slides/slide49.xml" Id="rId51" /><Relationship Type="http://schemas.openxmlformats.org/officeDocument/2006/relationships/slide" Target="slides/slide1.xml" Id="rId3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slide" Target="slides/slide23.xml" Id="rId25" /><Relationship Type="http://schemas.openxmlformats.org/officeDocument/2006/relationships/slide" Target="slides/slide31.xml" Id="rId33" /><Relationship Type="http://schemas.openxmlformats.org/officeDocument/2006/relationships/slide" Target="slides/slide36.xml" Id="rId38" /><Relationship Type="http://schemas.openxmlformats.org/officeDocument/2006/relationships/slide" Target="slides/slide44.xml" Id="rId46" /><Relationship Type="http://schemas.microsoft.com/office/2018/10/relationships/authors" Target="authors.xml" Id="rId59" /><Relationship Type="http://schemas.openxmlformats.org/officeDocument/2006/relationships/slide" Target="slides/slide18.xml" Id="rId20" /><Relationship Type="http://schemas.openxmlformats.org/officeDocument/2006/relationships/slide" Target="slides/slide39.xml" Id="rId41" /><Relationship Type="http://schemas.openxmlformats.org/officeDocument/2006/relationships/presProps" Target="presProps.xml" Id="rId54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13.xml" Id="rId15" /><Relationship Type="http://schemas.openxmlformats.org/officeDocument/2006/relationships/slide" Target="slides/slide21.xml" Id="rId23" /><Relationship Type="http://schemas.openxmlformats.org/officeDocument/2006/relationships/slide" Target="slides/slide26.xml" Id="rId28" /><Relationship Type="http://schemas.openxmlformats.org/officeDocument/2006/relationships/slide" Target="slides/slide34.xml" Id="rId36" /><Relationship Type="http://schemas.openxmlformats.org/officeDocument/2006/relationships/slide" Target="slides/slide47.xml" Id="rId49" /><Relationship Type="http://schemas.openxmlformats.org/officeDocument/2006/relationships/tableStyles" Target="tableStyles.xml" Id="rId57" /><Relationship Type="http://schemas.openxmlformats.org/officeDocument/2006/relationships/slide" Target="slides/slide8.xml" Id="rId10" /><Relationship Type="http://schemas.openxmlformats.org/officeDocument/2006/relationships/slide" Target="slides/slide29.xml" Id="rId31" /><Relationship Type="http://schemas.openxmlformats.org/officeDocument/2006/relationships/slide" Target="slides/slide42.xml" Id="rId44" /><Relationship Type="http://schemas.openxmlformats.org/officeDocument/2006/relationships/slide" Target="slides/slide50.xml" Id="rId52" /><Relationship Type="http://schemas.openxmlformats.org/officeDocument/2006/relationships/customXml" Target="/customXML/item3.xml" Id="R77d012a8547f4a1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1A060-5807-4722-ACA8-A3A0DB7F7F7D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9421F-25B6-4F2F-97BD-A38ABF1828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63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5DC31-01CF-4EDE-AC65-135AC53CCB2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51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081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6AB67-0C95-48F7-A095-A0A33C57A3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304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06000"/>
              </a:lnSpc>
              <a:spcAft>
                <a:spcPts val="800"/>
              </a:spcAft>
            </a:pPr>
            <a:endParaRPr lang="en-GB" sz="14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6AB67-0C95-48F7-A095-A0A33C57A3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143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000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29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41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starting position of Pathfinders in terms of Local context (in terms of organisational structures and collaboration; local workforce; geographical area; practicalities of </a:t>
            </a:r>
            <a:r>
              <a:rPr lang="en-GB" sz="1200" kern="1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</a:t>
            </a: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locations) AND Implementation of Standards </a:t>
            </a: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6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Pathfinders priorities/key actions to be taken forward during the Pathfinder phase?</a:t>
            </a: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6000"/>
              </a:lnSpc>
              <a:buFont typeface="Wingdings" panose="05000000000000000000" pitchFamily="2" charset="2"/>
              <a:buChar char="Ø"/>
            </a:pP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have they been developed?</a:t>
            </a: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6000"/>
              </a:lnSpc>
              <a:buFont typeface="Wingdings" panose="05000000000000000000" pitchFamily="2" charset="2"/>
              <a:buChar char="Ø"/>
            </a:pP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they related to the local context?</a:t>
            </a: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6000"/>
              </a:lnSpc>
              <a:buFont typeface="Wingdings" panose="05000000000000000000" pitchFamily="2" charset="2"/>
              <a:buChar char="Ø"/>
            </a:pP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these changed over the duration of the Pathfinder phase? How?</a:t>
            </a: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priority outcomes for the actions identified?</a:t>
            </a: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position of Pathfinders at the end of the Pathfinder phase, in terms of:</a:t>
            </a:r>
            <a:r>
              <a:rPr lang="en-GB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 of the planned activities; Achievement of the Standards; Identified outcomes, including outcomes for children and young people.</a:t>
            </a: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6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learning can be identified for the pilot phase in terms of: Core essential components of the </a:t>
            </a:r>
            <a:r>
              <a:rPr lang="en-GB" sz="1200" kern="1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</a:t>
            </a:r>
            <a:r>
              <a:rPr lang="en-GB" sz="12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approach AND Best practice in different contexts.</a:t>
            </a:r>
            <a:endParaRPr lang="en-GB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6AB67-0C95-48F7-A095-A0A33C57A3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44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5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8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093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9421F-25B6-4F2F-97BD-A38ABF1828E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451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974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8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16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74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77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332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2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151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73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05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9421F-25B6-4F2F-97BD-A38ABF1828E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17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2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9421F-25B6-4F2F-97BD-A38ABF1828E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62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9421F-25B6-4F2F-97BD-A38ABF1828E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503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7481-B5F9-4093-88E4-A9D81ED6885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283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7481-B5F9-4093-88E4-A9D81ED6885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61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5E80C-5D68-4284-9004-221A00F49D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71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717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84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350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675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91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4298C-5E9D-471A-9CB4-65C64A2B52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0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38B8-282F-9CC2-A931-7F8F7C186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1B38F-863E-03DE-0C3C-85BE84D5F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45D57-66DC-FD14-16BD-1F17A9DE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46151-5339-6E77-AAE0-B1705569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95BD7-9A5D-16D9-20B7-DAB3DEB2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4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EEC1E-3DC9-5394-F996-7EAF9539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079B7-8B5D-CEB4-776A-4C9C4A962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6E9-5A1A-CE7F-1115-2A1978A8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537F4-2073-104F-186F-73B5ACA2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702AC-DB58-9DB8-77B9-FCBF1FF7B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35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61274-C2DB-6357-C9C2-0A3BB3795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F644B-30AA-AD1D-3A12-E5C89603D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C0329-82D1-7985-3C20-EFD3FA25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0127-62E3-4D35-FBE4-E01CCB44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C666F-AEFD-BF51-5B9A-0FEB255A1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873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384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164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28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981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282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78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831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2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868B-C3F2-A2CA-2BC7-193FDF9A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B0252-A89F-CA6A-0A9A-8ACBB99A5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51C47-958D-8608-CA6C-C696E03B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3DA7-83E0-1D3C-C9CC-D2B8C5DD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AD410-97B9-E728-7422-28D440AB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46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085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270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136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882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00CC8-F446-868B-F6D9-66066F51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D4402-0E79-26B2-4CCD-D30DF8F9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A4639-2275-F751-FD34-972D00E6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0A25-6863-CC71-1111-98C51E36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F881D-B0A0-3841-3933-313BA9B7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46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B229B-0557-49AE-AC88-5AED0BDF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910C5-8CBE-8EB3-8C88-036B06B1B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4EF90-5BD5-42D6-F2FA-50BD6E4A0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05C7B-314A-5D04-DAE3-CDB080B80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B0019-040B-74E0-4E27-9ADB65FF5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F93E1-B814-3E48-700B-A1BC41A0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56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B545-25B5-195E-BEE4-1755048B0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B9AF7-D8CC-CB29-9300-612DDB460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56CE8-9B56-B446-2002-39EB34DB7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9A7E0-13EB-ECF0-5659-ED0B0B82E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9CD27-6A19-EBCB-AD72-A71B22ECC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D3C572-B8CE-B956-5F5E-56F2C87C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E4F74-776F-682C-A8F3-CEE85ABF0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2B7D19-5C7D-4DE3-883E-6A97F5BE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32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303D-F76D-2D44-F73A-67816692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07ADE-7FD2-DF96-9AB2-4BE50C6E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6D070-4AD7-7337-835B-D557E4124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40208-3D06-559B-C194-A7248C46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9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D0B19-BC03-18E3-6DEE-7270C716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1AAE5-871A-E561-2108-DBF966B0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F0489-7973-DBF7-A310-49D40313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4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AB75-93F4-5250-3A88-3B423450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48FD5-5452-25D0-B677-65A7D27D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BCAB7-D934-B687-EFFE-D1BF0A3CE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08393-CC2B-2AF2-CA4B-452020787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7465-17C8-149B-13C0-AE638F14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43130-93D1-5B4A-8B3E-AD84D1F4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3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469D2-65FD-9750-8C67-7F5A9237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C84F3-BD5A-D8B1-D44D-79918D825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E38EE-6271-2F56-7B40-3EF1E0031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7CC10-1971-E99E-9DFA-A444CB8EB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41BAF-1CE7-18DC-1D37-59F2F0B8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24807-5AC2-78AE-8AB0-BA14790E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2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8D102B-51ED-A07F-5025-54548207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ED2E8-D4EB-A3AB-51AA-D17FD5D43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A71C0-6F11-3099-0CA4-9FB782E8F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CF022-A0EC-4E39-AB65-01C76F9DB1E2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2B634-6103-CA68-19BB-8E7B1D51C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D1C04-6428-BA4B-3BC7-D16A41F88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829E-683B-4C0D-82B9-AF1C6B35D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98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9AD5F4-CB5E-4EC3-9EEA-624096FAE61B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CDA9C-A2DA-49A1-9A09-11DBBC864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32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xgGaqudtGg?feature=oembed" TargetMode="Externa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5eAgBKCtHI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BB04-C622-63D9-2683-EDF82200F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04" y="1285565"/>
            <a:ext cx="11460363" cy="2387600"/>
          </a:xfrm>
        </p:spPr>
        <p:txBody>
          <a:bodyPr>
            <a:normAutofit/>
          </a:bodyPr>
          <a:lstStyle/>
          <a:p>
            <a:pPr algn="l"/>
            <a:r>
              <a:rPr lang="en-GB" sz="5900" b="1"/>
              <a:t>Bairns’ Hoose</a:t>
            </a:r>
            <a:br>
              <a:rPr lang="en-GB" sz="5900" b="1"/>
            </a:br>
            <a:r>
              <a:rPr lang="en-GB" sz="5900" b="1"/>
              <a:t>Anniversary Event</a:t>
            </a:r>
            <a:br>
              <a:rPr lang="en-GB" sz="5900" b="1"/>
            </a:br>
            <a:r>
              <a:rPr lang="en-GB" sz="3600" b="1"/>
              <a:t>24 October 2024</a:t>
            </a:r>
          </a:p>
        </p:txBody>
      </p:sp>
      <p:pic>
        <p:nvPicPr>
          <p:cNvPr id="10" name="Content Placeholder 6" descr="Bairns' Hoose logo - A blue house with a heart and smoke coming out of it">
            <a:extLst>
              <a:ext uri="{FF2B5EF4-FFF2-40B4-BE49-F238E27FC236}">
                <a16:creationId xmlns:a16="http://schemas.microsoft.com/office/drawing/2014/main" id="{2ECA52FD-BC02-CD30-FF47-3953339B9B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" y="75708"/>
            <a:ext cx="1294793" cy="12371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8A9983-47F1-8843-187D-E4D570A0F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3953770"/>
            <a:ext cx="12192000" cy="2904230"/>
            <a:chOff x="-1" y="3953770"/>
            <a:chExt cx="12192000" cy="29042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744066-0F5A-F4E5-8456-1A31D32860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900769"/>
              <a:ext cx="12191999" cy="957231"/>
            </a:xfrm>
            <a:prstGeom prst="rect">
              <a:avLst/>
            </a:prstGeom>
            <a:solidFill>
              <a:srgbClr val="F1A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AF004D-DBE2-7245-16A9-B399AED4BA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" y="4927661"/>
              <a:ext cx="9926424" cy="973106"/>
            </a:xfrm>
            <a:prstGeom prst="rect">
              <a:avLst/>
            </a:prstGeom>
            <a:solidFill>
              <a:srgbClr val="F4CC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86D4B-77D6-0D0C-2487-A8B329A52F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3953770"/>
              <a:ext cx="7324627" cy="973106"/>
            </a:xfrm>
            <a:prstGeom prst="rect">
              <a:avLst/>
            </a:prstGeom>
            <a:solidFill>
              <a:srgbClr val="87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Scottish Government logo">
              <a:extLst>
                <a:ext uri="{FF2B5EF4-FFF2-40B4-BE49-F238E27FC236}">
                  <a16:creationId xmlns:a16="http://schemas.microsoft.com/office/drawing/2014/main" id="{F07EB64C-674A-04CD-ADC5-D0D0874B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604" y="6022162"/>
              <a:ext cx="4830041" cy="714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030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461298"/>
          </a:xfrm>
          <a:prstGeom prst="rect">
            <a:avLst/>
          </a:prstGeom>
          <a:solidFill>
            <a:srgbClr val="62ACA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Fireside discussion</a:t>
            </a:r>
          </a:p>
        </p:txBody>
      </p:sp>
      <p:pic>
        <p:nvPicPr>
          <p:cNvPr id="3" name="Picture 2" descr="A room with a fireplace and chairs">
            <a:extLst>
              <a:ext uri="{FF2B5EF4-FFF2-40B4-BE49-F238E27FC236}">
                <a16:creationId xmlns:a16="http://schemas.microsoft.com/office/drawing/2014/main" id="{B0B455FD-04F4-137B-C4F7-8A3E083D8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45" b="-36421"/>
          <a:stretch/>
        </p:blipFill>
        <p:spPr>
          <a:xfrm>
            <a:off x="0" y="1372135"/>
            <a:ext cx="12192000" cy="87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39851"/>
          </a:xfrm>
          <a:prstGeom prst="rect">
            <a:avLst/>
          </a:prstGeom>
          <a:solidFill>
            <a:srgbClr val="F1A09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Pathfinder learning breakouts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B60F4-550C-C478-DEFE-D819ED33A05D}"/>
              </a:ext>
            </a:extLst>
          </p:cNvPr>
          <p:cNvSpPr txBox="1"/>
          <p:nvPr/>
        </p:nvSpPr>
        <p:spPr>
          <a:xfrm>
            <a:off x="728102" y="1876926"/>
            <a:ext cx="11100210" cy="4304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solidFill>
                  <a:srgbClr val="000000"/>
                </a:solidFill>
                <a:effectLst/>
                <a:highlight>
                  <a:srgbClr val="FAFBF8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Break out groups each led by a Pathfinder.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E96761"/>
                </a:solidFill>
                <a:effectLst/>
                <a:highlight>
                  <a:srgbClr val="FAFBF8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round of is 25-30 minutes </a:t>
            </a:r>
            <a:endParaRPr lang="en-GB" sz="4000" b="1" dirty="0">
              <a:solidFill>
                <a:srgbClr val="E9676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solidFill>
                  <a:srgbClr val="000000"/>
                </a:solidFill>
                <a:effectLst/>
                <a:highlight>
                  <a:srgbClr val="FAFBF8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Round 1: 15 mins for Pathfinders to set out their journey so far (good, bad and ugly); </a:t>
            </a:r>
            <a:r>
              <a:rPr lang="en-GB" sz="4000" dirty="0">
                <a:solidFill>
                  <a:srgbClr val="000000"/>
                </a:solidFill>
                <a:highlight>
                  <a:srgbClr val="FAFBF8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GB" sz="4000" dirty="0">
                <a:solidFill>
                  <a:srgbClr val="000000"/>
                </a:solidFill>
                <a:effectLst/>
                <a:highlight>
                  <a:srgbClr val="FAFBF8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0/15  minute discussion </a:t>
            </a:r>
            <a:endParaRPr lang="en-GB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E96761"/>
                </a:solidFill>
                <a:effectLst/>
                <a:highlight>
                  <a:srgbClr val="FAFBF8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Round 2:  repeat</a:t>
            </a:r>
            <a:endParaRPr lang="en-GB" sz="4000" b="1" dirty="0">
              <a:solidFill>
                <a:srgbClr val="E9676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Bairns' Hoose logo - A blue house with a heart and smoke coming out of it">
            <a:extLst>
              <a:ext uri="{FF2B5EF4-FFF2-40B4-BE49-F238E27FC236}">
                <a16:creationId xmlns:a16="http://schemas.microsoft.com/office/drawing/2014/main" id="{A169AE39-2E06-CD5E-C474-FDA4D138A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848" y="5290268"/>
            <a:ext cx="129246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0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60EC-3A2E-E2C9-E57E-B23DB418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822" y="1902251"/>
            <a:ext cx="3807187" cy="22280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5400" b="1"/>
              <a:t>Thank you and lunch</a:t>
            </a:r>
          </a:p>
        </p:txBody>
      </p:sp>
      <p:pic>
        <p:nvPicPr>
          <p:cNvPr id="3" name="Content Placeholder 6" descr="Bairns' Hoose logo - A blue house with a heart and smoke coming out of it">
            <a:extLst>
              <a:ext uri="{FF2B5EF4-FFF2-40B4-BE49-F238E27FC236}">
                <a16:creationId xmlns:a16="http://schemas.microsoft.com/office/drawing/2014/main" id="{B69241F1-BB1B-BD5A-8FD6-319A3EA5425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8" y="5500426"/>
            <a:ext cx="1294793" cy="1237186"/>
          </a:xfrm>
        </p:spPr>
      </p:pic>
      <p:pic>
        <p:nvPicPr>
          <p:cNvPr id="4" name="Content Placeholder 3" descr="A sandwich on a paper">
            <a:extLst>
              <a:ext uri="{FF2B5EF4-FFF2-40B4-BE49-F238E27FC236}">
                <a16:creationId xmlns:a16="http://schemas.microsoft.com/office/drawing/2014/main" id="{5D87D3C1-B42F-9FD7-8ABF-5E56B5449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65" r="-2" b="569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2593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461298"/>
          </a:xfrm>
          <a:prstGeom prst="rect">
            <a:avLst/>
          </a:prstGeom>
          <a:solidFill>
            <a:srgbClr val="62ACA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</a:t>
            </a:r>
            <a:r>
              <a:rPr lang="en-GB" sz="54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 Todd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6495C-F35C-5B57-96BE-0849A4302D52}"/>
              </a:ext>
            </a:extLst>
          </p:cNvPr>
          <p:cNvSpPr txBox="1"/>
          <p:nvPr/>
        </p:nvSpPr>
        <p:spPr>
          <a:xfrm>
            <a:off x="335614" y="2205777"/>
            <a:ext cx="4462017" cy="2532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4400" b="0" kern="120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Minister for Social Care, Mental Wellbeing and Sport</a:t>
            </a:r>
            <a:endParaRPr lang="en-GB" sz="4400" b="1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Ms Todd at a lecturn">
            <a:extLst>
              <a:ext uri="{FF2B5EF4-FFF2-40B4-BE49-F238E27FC236}">
                <a16:creationId xmlns:a16="http://schemas.microsoft.com/office/drawing/2014/main" id="{47A95113-BC49-09EF-B7E3-BF7F8670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397" y="1461298"/>
            <a:ext cx="7195603" cy="5396702"/>
          </a:xfrm>
          <a:prstGeom prst="rect">
            <a:avLst/>
          </a:prstGeom>
        </p:spPr>
      </p:pic>
      <p:pic>
        <p:nvPicPr>
          <p:cNvPr id="28" name="Picture 27" descr="Bairns' Hoose logo - A blue house with a heart and smoke coming out of it">
            <a:extLst>
              <a:ext uri="{FF2B5EF4-FFF2-40B4-BE49-F238E27FC236}">
                <a16:creationId xmlns:a16="http://schemas.microsoft.com/office/drawing/2014/main" id="{A169AE39-2E06-CD5E-C474-FDA4D138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14" y="5475583"/>
            <a:ext cx="129246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5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157CBF-2F7B-D46B-D665-4995303CDE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Video Ms Todd</a:t>
            </a:r>
          </a:p>
        </p:txBody>
      </p:sp>
      <p:pic>
        <p:nvPicPr>
          <p:cNvPr id="2" name="Online Media 1" title="Bairns' Hoose Anniversary Event 2024 - Maree Todd MSP">
            <a:hlinkClick r:id="" action="ppaction://media"/>
            <a:extLst>
              <a:ext uri="{FF2B5EF4-FFF2-40B4-BE49-F238E27FC236}">
                <a16:creationId xmlns:a16="http://schemas.microsoft.com/office/drawing/2014/main" id="{F519CB70-0DC0-0C65-BD3B-ABF6D7C0EE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BB04-C622-63D9-2683-EDF82200F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522" y="422650"/>
            <a:ext cx="10493406" cy="3006350"/>
          </a:xfrm>
        </p:spPr>
        <p:txBody>
          <a:bodyPr>
            <a:normAutofit fontScale="90000"/>
          </a:bodyPr>
          <a:lstStyle/>
          <a:p>
            <a:r>
              <a:rPr lang="en-GB" sz="7200" b="1">
                <a:ea typeface="Calibri Light"/>
                <a:cs typeface="Calibri Light"/>
              </a:rPr>
              <a:t>Bairns’ Hoose </a:t>
            </a:r>
            <a:br>
              <a:rPr lang="en-GB" sz="7200" b="1">
                <a:ea typeface="Calibri Light"/>
                <a:cs typeface="Calibri Light"/>
              </a:rPr>
            </a:br>
            <a:r>
              <a:rPr lang="en-GB" sz="7200" b="1">
                <a:ea typeface="Calibri Light"/>
                <a:cs typeface="Calibri Light"/>
              </a:rPr>
              <a:t>Programme Update</a:t>
            </a:r>
            <a:br>
              <a:rPr lang="en-GB" sz="7200" b="1">
                <a:ea typeface="Calibri Light"/>
                <a:cs typeface="Calibri Light"/>
              </a:rPr>
            </a:br>
            <a:br>
              <a:rPr lang="en-GB" sz="2000" b="1">
                <a:ea typeface="Calibri Light"/>
                <a:cs typeface="Calibri Light"/>
              </a:rPr>
            </a:br>
            <a:r>
              <a:rPr lang="en-GB" sz="3100" b="1">
                <a:ea typeface="Calibri Light"/>
                <a:cs typeface="Calibri Light"/>
              </a:rPr>
              <a:t>William </a:t>
            </a:r>
            <a:r>
              <a:rPr lang="en-GB" sz="3100" b="1" err="1">
                <a:ea typeface="Calibri Light"/>
                <a:cs typeface="Calibri Light"/>
              </a:rPr>
              <a:t>Kløverød</a:t>
            </a:r>
            <a:r>
              <a:rPr lang="en-GB" sz="3100" b="1">
                <a:ea typeface="Calibri Light"/>
                <a:cs typeface="Calibri Light"/>
              </a:rPr>
              <a:t> Griffiths, </a:t>
            </a:r>
            <a:br>
              <a:rPr lang="en-GB" sz="3100" b="1">
                <a:ea typeface="Calibri Light"/>
                <a:cs typeface="Calibri Light"/>
              </a:rPr>
            </a:br>
            <a:r>
              <a:rPr lang="en-GB" sz="3100" b="1">
                <a:ea typeface="Calibri Light"/>
                <a:cs typeface="Calibri Light"/>
              </a:rPr>
              <a:t>Scottish Government </a:t>
            </a:r>
            <a:endParaRPr lang="en-GB" sz="4000" b="1">
              <a:ea typeface="Calibri Light"/>
              <a:cs typeface="Calibri Light"/>
            </a:endParaRPr>
          </a:p>
        </p:txBody>
      </p:sp>
      <p:pic>
        <p:nvPicPr>
          <p:cNvPr id="10" name="Content Placeholder 6" descr="Bairns'Hoose logo - a blue house with a heart and smoke coming out of it">
            <a:extLst>
              <a:ext uri="{FF2B5EF4-FFF2-40B4-BE49-F238E27FC236}">
                <a16:creationId xmlns:a16="http://schemas.microsoft.com/office/drawing/2014/main" id="{2ECA52FD-BC02-CD30-FF47-3953339B9B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84" y="3689690"/>
            <a:ext cx="1294793" cy="12371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8A9983-47F1-8843-187D-E4D570A0F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3953770"/>
            <a:ext cx="12192000" cy="2904230"/>
            <a:chOff x="-1" y="3953770"/>
            <a:chExt cx="12192000" cy="29042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744066-0F5A-F4E5-8456-1A31D32860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900769"/>
              <a:ext cx="12191999" cy="957231"/>
            </a:xfrm>
            <a:prstGeom prst="rect">
              <a:avLst/>
            </a:prstGeom>
            <a:solidFill>
              <a:srgbClr val="F1A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AF004D-DBE2-7245-16A9-B399AED4BA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" y="4927661"/>
              <a:ext cx="9926424" cy="973106"/>
            </a:xfrm>
            <a:prstGeom prst="rect">
              <a:avLst/>
            </a:prstGeom>
            <a:solidFill>
              <a:srgbClr val="F4CC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86D4B-77D6-0D0C-2487-A8B329A52F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3953770"/>
              <a:ext cx="7324627" cy="973106"/>
            </a:xfrm>
            <a:prstGeom prst="rect">
              <a:avLst/>
            </a:prstGeom>
            <a:solidFill>
              <a:srgbClr val="87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7EB64C-674A-04CD-ADC5-D0D0874B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604" y="6022162"/>
              <a:ext cx="4830041" cy="714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323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DE1C-446B-16A0-0CF3-C832A58E1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1649186"/>
            <a:ext cx="11723914" cy="4931227"/>
          </a:xfrm>
        </p:spPr>
        <p:txBody>
          <a:bodyPr>
            <a:noAutofit/>
          </a:bodyPr>
          <a:lstStyle/>
          <a:p>
            <a:r>
              <a:rPr lang="en-GB" sz="3200" dirty="0"/>
              <a:t>Scottish Government Programme for Government 2024-25 commitment</a:t>
            </a:r>
          </a:p>
          <a:p>
            <a:pPr marL="0" indent="0">
              <a:buNone/>
            </a:pPr>
            <a:endParaRPr lang="en-GB" sz="3200" dirty="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3200" dirty="0">
                <a:ea typeface="Calibri"/>
                <a:cs typeface="Calibri"/>
              </a:rPr>
              <a:t>	</a:t>
            </a:r>
            <a:r>
              <a:rPr lang="en-GB" sz="3200" b="1" dirty="0">
                <a:ea typeface="Calibri"/>
                <a:cs typeface="Calibri"/>
              </a:rPr>
              <a:t>“Test our approach to Bairns’ Hoose across ten areas – 	providing safe, trauma-informed environments for child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3200" b="1" dirty="0">
                <a:ea typeface="Calibri"/>
                <a:cs typeface="Calibri"/>
              </a:rPr>
              <a:t>	victims and witnesses to access multi-agency support and 	recovery services – ahead of a national rollout, incrementally, 	from 	2027.”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916AC1-663C-C84C-E746-12EF13160C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39851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App</a:t>
            </a:r>
            <a:r>
              <a:rPr lang="en-GB" b="1">
                <a:solidFill>
                  <a:schemeClr val="tx1"/>
                </a:solidFill>
                <a:latin typeface="Calibri Light" panose="020F0302020204030204"/>
              </a:rPr>
              <a:t>roach to Bairns’ Hoose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50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DE1C-446B-16A0-0CF3-C832A58E1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1649186"/>
            <a:ext cx="11723914" cy="49312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GB" sz="3200" b="1" dirty="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3200" b="1" dirty="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3200" b="1" dirty="0">
                <a:ea typeface="Calibri"/>
                <a:cs typeface="Calibri"/>
              </a:rPr>
              <a:t>To have enough knowledge about how the Standards work in different contexts to develop a national Bairns’ Hoose blueprint which will underpin the next phase (incremental rollout)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916AC1-663C-C84C-E746-12EF13160C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39851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solidFill>
                  <a:schemeClr val="tx1"/>
                </a:solidFill>
                <a:latin typeface="Calibri Light" panose="020F0302020204030204"/>
              </a:rPr>
              <a:t>Bairns’ Hoose Pathfinder phase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771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DE1C-446B-16A0-0CF3-C832A58E1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1649186"/>
            <a:ext cx="11723914" cy="49312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Analysis – indicators development, </a:t>
            </a:r>
            <a:r>
              <a:rPr lang="en-GB" sz="3200" dirty="0" err="1"/>
              <a:t>StART</a:t>
            </a:r>
            <a:r>
              <a:rPr lang="en-GB" sz="3200" dirty="0"/>
              <a:t> tool analysis, etc. </a:t>
            </a:r>
          </a:p>
          <a:p>
            <a:pPr>
              <a:lnSpc>
                <a:spcPct val="150000"/>
              </a:lnSpc>
            </a:pPr>
            <a:r>
              <a:rPr lang="en-GB" sz="3200" b="1" dirty="0">
                <a:ea typeface="Calibri"/>
                <a:cs typeface="Calibri"/>
              </a:rPr>
              <a:t>Knowledge Exchange – webinars, events, etc.</a:t>
            </a:r>
            <a:endParaRPr lang="en-GB" sz="3200" b="1" dirty="0"/>
          </a:p>
          <a:p>
            <a:pPr>
              <a:lnSpc>
                <a:spcPct val="150000"/>
              </a:lnSpc>
            </a:pPr>
            <a:r>
              <a:rPr lang="en-GB" sz="3200" dirty="0"/>
              <a:t>Quality improvement and service design</a:t>
            </a:r>
            <a:endParaRPr lang="en-GB" sz="3200" b="1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 dirty="0">
                <a:ea typeface="Calibri"/>
                <a:cs typeface="Calibri"/>
              </a:rPr>
              <a:t>Engagement with children and young people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ea typeface="Calibri"/>
                <a:cs typeface="Calibri"/>
              </a:rPr>
              <a:t>Funding</a:t>
            </a:r>
          </a:p>
          <a:p>
            <a:endParaRPr lang="en-GB" sz="3200" dirty="0">
              <a:ea typeface="Calibri"/>
              <a:cs typeface="Calibri"/>
            </a:endParaRPr>
          </a:p>
          <a:p>
            <a:endParaRPr lang="en-GB" sz="3200" dirty="0"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916AC1-663C-C84C-E746-12EF13160C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39851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National Bairns’ Hoose </a:t>
            </a:r>
            <a:r>
              <a:rPr lang="en-GB" b="1">
                <a:solidFill>
                  <a:schemeClr val="tx1"/>
                </a:solidFill>
                <a:latin typeface="Calibri Light" panose="020F0302020204030204"/>
              </a:rPr>
              <a:t>Workstreams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2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B62B5C-4888-0EAE-9C07-E9E2A02CC638}"/>
              </a:ext>
            </a:extLst>
          </p:cNvPr>
          <p:cNvGraphicFramePr>
            <a:graphicFrameLocks noGrp="1"/>
          </p:cNvGraphicFramePr>
          <p:nvPr/>
        </p:nvGraphicFramePr>
        <p:xfrm>
          <a:off x="1882268" y="780834"/>
          <a:ext cx="10198894" cy="5652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686">
                  <a:extLst>
                    <a:ext uri="{9D8B030D-6E8A-4147-A177-3AD203B41FA5}">
                      <a16:colId xmlns:a16="http://schemas.microsoft.com/office/drawing/2014/main" val="4137590656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361796227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603636512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841275430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3753269760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073945285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899538826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666000531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145352306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599907215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601859654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248024210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659211164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3343240581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209840910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182619281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708314345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864053018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105674615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451431505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9002938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902544959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2058744364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3428668580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767380457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186204666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73734911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1054694239"/>
                    </a:ext>
                  </a:extLst>
                </a:gridCol>
                <a:gridCol w="351686">
                  <a:extLst>
                    <a:ext uri="{9D8B030D-6E8A-4147-A177-3AD203B41FA5}">
                      <a16:colId xmlns:a16="http://schemas.microsoft.com/office/drawing/2014/main" val="466315066"/>
                    </a:ext>
                  </a:extLst>
                </a:gridCol>
              </a:tblGrid>
              <a:tr h="5139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2024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2025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2026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2027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2028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2029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2030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561273"/>
                  </a:ext>
                </a:extLst>
              </a:tr>
              <a:tr h="3166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Oct-Dec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Jan-Mar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Apr-June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Jul-Sep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Oct-Dec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Jan-Mar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Apr-June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Jul-Sep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Oct-Dec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Jan-Mar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Apr-June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Jul-Sep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Oct-Dec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Jan-Mar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Apr-June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Jul-Sep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Oct-Dec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Jan-Mar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Apr-June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Jul-Sep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Oct-Dec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Jan-Mar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Apr-June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Jul-Sep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Oct-Dec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Jan-Mar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Apr-June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Jul-Sep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Oct-Dec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057" marR="6057" marT="6057" marB="0" anchor="ctr"/>
                </a:tc>
                <a:extLst>
                  <a:ext uri="{0D108BD9-81ED-4DB2-BD59-A6C34878D82A}">
                    <a16:rowId xmlns:a16="http://schemas.microsoft.com/office/drawing/2014/main" val="1711279569"/>
                  </a:ext>
                </a:extLst>
              </a:tr>
              <a:tr h="1082524">
                <a:tc>
                  <a:txBody>
                    <a:bodyPr/>
                    <a:lstStyle/>
                    <a:p>
                      <a:pPr algn="ctr" fontAlgn="ctr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88747214"/>
                  </a:ext>
                </a:extLst>
              </a:tr>
              <a:tr h="2427478">
                <a:tc>
                  <a:txBody>
                    <a:bodyPr/>
                    <a:lstStyle/>
                    <a:p>
                      <a:pPr algn="ctr" fontAlgn="ctr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80892314"/>
                  </a:ext>
                </a:extLst>
              </a:tr>
              <a:tr h="448319">
                <a:tc>
                  <a:txBody>
                    <a:bodyPr/>
                    <a:lstStyle/>
                    <a:p>
                      <a:pPr algn="ctr" fontAlgn="ctr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5537436"/>
                  </a:ext>
                </a:extLst>
              </a:tr>
              <a:tr h="863831">
                <a:tc>
                  <a:txBody>
                    <a:bodyPr/>
                    <a:lstStyle/>
                    <a:p>
                      <a:pPr algn="ctr" fontAlgn="ctr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96107052"/>
                  </a:ext>
                </a:extLst>
              </a:tr>
            </a:tbl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90F60F-D876-3483-3323-5E2E436ECD53}"/>
              </a:ext>
            </a:extLst>
          </p:cNvPr>
          <p:cNvSpPr/>
          <p:nvPr/>
        </p:nvSpPr>
        <p:spPr>
          <a:xfrm>
            <a:off x="346840" y="1728983"/>
            <a:ext cx="11734321" cy="2505666"/>
          </a:xfrm>
          <a:prstGeom prst="roundRect">
            <a:avLst/>
          </a:prstGeom>
          <a:solidFill>
            <a:schemeClr val="bg1">
              <a:lumMod val="85000"/>
              <a:alpha val="43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b="1">
                <a:solidFill>
                  <a:schemeClr val="tx1"/>
                </a:solidFill>
              </a:rPr>
              <a:t>Timelines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B8EB7A-9AC5-7588-C2D2-9851561D27CC}"/>
              </a:ext>
            </a:extLst>
          </p:cNvPr>
          <p:cNvSpPr/>
          <p:nvPr/>
        </p:nvSpPr>
        <p:spPr>
          <a:xfrm>
            <a:off x="346840" y="4629142"/>
            <a:ext cx="11734321" cy="1804437"/>
          </a:xfrm>
          <a:prstGeom prst="roundRect">
            <a:avLst/>
          </a:prstGeom>
          <a:solidFill>
            <a:schemeClr val="bg1">
              <a:lumMod val="85000"/>
              <a:alpha val="43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b="1">
                <a:solidFill>
                  <a:schemeClr val="tx1"/>
                </a:solidFill>
              </a:rPr>
              <a:t>Analysis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1DCBA1E-FAF5-C220-9EA2-D9CA25D24625}"/>
              </a:ext>
            </a:extLst>
          </p:cNvPr>
          <p:cNvSpPr/>
          <p:nvPr/>
        </p:nvSpPr>
        <p:spPr>
          <a:xfrm>
            <a:off x="2591840" y="2241081"/>
            <a:ext cx="1340672" cy="1677397"/>
          </a:xfrm>
          <a:prstGeom prst="homePlate">
            <a:avLst/>
          </a:prstGeom>
          <a:solidFill>
            <a:srgbClr val="F1A0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ysClr val="windowText" lastClr="000000"/>
                </a:solidFill>
              </a:rPr>
              <a:t>Year 1</a:t>
            </a:r>
            <a:r>
              <a:rPr lang="en-US" sz="1400">
                <a:solidFill>
                  <a:sysClr val="windowText" lastClr="000000"/>
                </a:solidFill>
              </a:rPr>
              <a:t> Pathfinder Phase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44F44BA-021D-843C-833C-2942182889EE}"/>
              </a:ext>
            </a:extLst>
          </p:cNvPr>
          <p:cNvSpPr/>
          <p:nvPr/>
        </p:nvSpPr>
        <p:spPr>
          <a:xfrm>
            <a:off x="3988589" y="2241081"/>
            <a:ext cx="1340672" cy="1753630"/>
          </a:xfrm>
          <a:prstGeom prst="homePlate">
            <a:avLst/>
          </a:prstGeom>
          <a:solidFill>
            <a:srgbClr val="F1A0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ysClr val="windowText" lastClr="000000"/>
                </a:solidFill>
              </a:rPr>
              <a:t>Year 2</a:t>
            </a:r>
            <a:r>
              <a:rPr lang="en-US" sz="1400">
                <a:solidFill>
                  <a:sysClr val="windowText" lastClr="000000"/>
                </a:solidFill>
              </a:rPr>
              <a:t> Pathfinder Phase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01BE7EC5-B76A-8C15-B76A-D6ECEEF5D18C}"/>
              </a:ext>
            </a:extLst>
          </p:cNvPr>
          <p:cNvSpPr/>
          <p:nvPr/>
        </p:nvSpPr>
        <p:spPr>
          <a:xfrm>
            <a:off x="6864689" y="2261554"/>
            <a:ext cx="3030255" cy="1714429"/>
          </a:xfrm>
          <a:prstGeom prst="homePlate">
            <a:avLst/>
          </a:prstGeom>
          <a:solidFill>
            <a:srgbClr val="F4CC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ysClr val="windowText" lastClr="000000"/>
                </a:solidFill>
              </a:rPr>
              <a:t>Incremental Rollout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47AE1AA-1992-7D3D-8440-052EA058EE62}"/>
              </a:ext>
            </a:extLst>
          </p:cNvPr>
          <p:cNvSpPr/>
          <p:nvPr/>
        </p:nvSpPr>
        <p:spPr>
          <a:xfrm>
            <a:off x="1882268" y="4631172"/>
            <a:ext cx="9104424" cy="287669"/>
          </a:xfrm>
          <a:prstGeom prst="homePlate">
            <a:avLst/>
          </a:prstGeom>
          <a:solidFill>
            <a:srgbClr val="CDA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Analysis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251B080-7A43-10B2-FB1D-1E940B81428A}"/>
              </a:ext>
            </a:extLst>
          </p:cNvPr>
          <p:cNvSpPr/>
          <p:nvPr/>
        </p:nvSpPr>
        <p:spPr>
          <a:xfrm>
            <a:off x="3643111" y="4988758"/>
            <a:ext cx="1686150" cy="560294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ysClr val="windowText" lastClr="000000"/>
                </a:solidFill>
              </a:rPr>
              <a:t>Blueprint  scoping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1D5806B8-FB59-A532-6553-9C4C99966A40}"/>
              </a:ext>
            </a:extLst>
          </p:cNvPr>
          <p:cNvSpPr/>
          <p:nvPr/>
        </p:nvSpPr>
        <p:spPr>
          <a:xfrm>
            <a:off x="5356827" y="4988758"/>
            <a:ext cx="1686150" cy="560294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ysClr val="windowText" lastClr="000000"/>
                </a:solidFill>
              </a:rPr>
              <a:t>Blueprint  development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DF153D45-040E-05FE-1D18-267B3477F759}"/>
              </a:ext>
            </a:extLst>
          </p:cNvPr>
          <p:cNvSpPr/>
          <p:nvPr/>
        </p:nvSpPr>
        <p:spPr>
          <a:xfrm>
            <a:off x="5356826" y="5618969"/>
            <a:ext cx="1686149" cy="73032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solidFill>
                  <a:sysClr val="windowText" lastClr="000000"/>
                </a:solidFill>
              </a:rPr>
              <a:t>Incremental Rollout evaluation scoping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68D05E08-387C-FA30-FEAD-DFC1899BC316}"/>
              </a:ext>
            </a:extLst>
          </p:cNvPr>
          <p:cNvSpPr/>
          <p:nvPr/>
        </p:nvSpPr>
        <p:spPr>
          <a:xfrm>
            <a:off x="7042977" y="5618968"/>
            <a:ext cx="2722731" cy="730327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>
              <a:solidFill>
                <a:sysClr val="windowText" lastClr="000000"/>
              </a:solidFill>
            </a:endParaRPr>
          </a:p>
          <a:p>
            <a:r>
              <a:rPr lang="en-US" sz="1400">
                <a:solidFill>
                  <a:sysClr val="windowText" lastClr="000000"/>
                </a:solidFill>
              </a:rPr>
              <a:t>Incremental Rollout evaluation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EE4F1-221F-4878-4259-258EE6553313}"/>
              </a:ext>
            </a:extLst>
          </p:cNvPr>
          <p:cNvSpPr txBox="1"/>
          <p:nvPr/>
        </p:nvSpPr>
        <p:spPr>
          <a:xfrm>
            <a:off x="1682045" y="239755"/>
            <a:ext cx="8721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/>
              <a:t>Bairns’ Hoose programme – timelines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03EE0F5-3CD3-1567-3F33-FF31BF2D9C46}"/>
              </a:ext>
            </a:extLst>
          </p:cNvPr>
          <p:cNvSpPr/>
          <p:nvPr/>
        </p:nvSpPr>
        <p:spPr>
          <a:xfrm>
            <a:off x="5385338" y="2241081"/>
            <a:ext cx="1479351" cy="1753630"/>
          </a:xfrm>
          <a:prstGeom prst="homePlate">
            <a:avLst/>
          </a:prstGeom>
          <a:solidFill>
            <a:srgbClr val="F1A0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ysClr val="windowText" lastClr="000000"/>
                </a:solidFill>
              </a:rPr>
              <a:t>Year 3</a:t>
            </a:r>
            <a:r>
              <a:rPr lang="en-US" sz="1400">
                <a:solidFill>
                  <a:sysClr val="windowText" lastClr="000000"/>
                </a:solidFill>
              </a:rPr>
              <a:t> Pathfinder Phase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97F88DC-346D-0BB5-D2E0-19A76FDA2EDA}"/>
              </a:ext>
            </a:extLst>
          </p:cNvPr>
          <p:cNvSpPr/>
          <p:nvPr/>
        </p:nvSpPr>
        <p:spPr>
          <a:xfrm>
            <a:off x="1882267" y="2241080"/>
            <a:ext cx="709572" cy="1677397"/>
          </a:xfrm>
          <a:prstGeom prst="homePlate">
            <a:avLst/>
          </a:prstGeom>
          <a:solidFill>
            <a:srgbClr val="F1A0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</a:rPr>
              <a:t>Initial Path-finder phase</a:t>
            </a:r>
          </a:p>
        </p:txBody>
      </p:sp>
    </p:spTree>
    <p:extLst>
      <p:ext uri="{BB962C8B-B14F-4D97-AF65-F5344CB8AC3E}">
        <p14:creationId xmlns:p14="http://schemas.microsoft.com/office/powerpoint/2010/main" val="92743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501E-F52B-D9C6-1833-EE433A1E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27216"/>
            <a:ext cx="12192000" cy="1230784"/>
          </a:xfrm>
          <a:solidFill>
            <a:srgbClr val="62ACAC"/>
          </a:solidFill>
        </p:spPr>
        <p:txBody>
          <a:bodyPr/>
          <a:lstStyle/>
          <a:p>
            <a:pPr algn="ctr"/>
            <a:r>
              <a:rPr lang="en-US" sz="4400" b="1"/>
              <a:t>Welcome</a:t>
            </a:r>
            <a:endParaRPr lang="en-GB" b="1"/>
          </a:p>
        </p:txBody>
      </p:sp>
      <p:pic>
        <p:nvPicPr>
          <p:cNvPr id="4" name="Content Placeholder 3" descr="Photograph of Aberdeen">
            <a:extLst>
              <a:ext uri="{FF2B5EF4-FFF2-40B4-BE49-F238E27FC236}">
                <a16:creationId xmlns:a16="http://schemas.microsoft.com/office/drawing/2014/main" id="{099B9A61-381E-80E3-C14C-4317D0C9D6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037122" cy="56272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B0CF0A-2710-86A3-CAB4-8A0426AA67F2}"/>
              </a:ext>
            </a:extLst>
          </p:cNvPr>
          <p:cNvSpPr txBox="1"/>
          <p:nvPr/>
        </p:nvSpPr>
        <p:spPr>
          <a:xfrm>
            <a:off x="9059968" y="5172931"/>
            <a:ext cx="3154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0E284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Aberdeen – by Peter </a:t>
            </a:r>
            <a:r>
              <a:rPr lang="en-GB" sz="1600" err="1">
                <a:solidFill>
                  <a:srgbClr val="0E284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Scroggie</a:t>
            </a:r>
            <a:endParaRPr lang="en-GB" sz="16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Picture 5" descr="Bairns' Hoose logo - A blue house with a heart and smoke coming out of it">
            <a:extLst>
              <a:ext uri="{FF2B5EF4-FFF2-40B4-BE49-F238E27FC236}">
                <a16:creationId xmlns:a16="http://schemas.microsoft.com/office/drawing/2014/main" id="{6ADD3482-01EB-DBF0-AC95-849CF9F1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997" y="1515792"/>
            <a:ext cx="2608821" cy="249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61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BB04-C622-63D9-2683-EDF82200F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522" y="422650"/>
            <a:ext cx="10493406" cy="2481579"/>
          </a:xfrm>
        </p:spPr>
        <p:txBody>
          <a:bodyPr>
            <a:normAutofit fontScale="90000"/>
          </a:bodyPr>
          <a:lstStyle/>
          <a:p>
            <a:r>
              <a:rPr lang="en-GB" sz="7200" b="1">
                <a:ea typeface="Calibri Light"/>
                <a:cs typeface="Calibri Light"/>
              </a:rPr>
              <a:t>       Bairns’ Hoose Standards</a:t>
            </a:r>
            <a:br>
              <a:rPr lang="en-GB" sz="7200" b="1">
                <a:ea typeface="Calibri Light"/>
                <a:cs typeface="Calibri Light"/>
              </a:rPr>
            </a:br>
            <a:r>
              <a:rPr lang="en-GB" sz="4400">
                <a:ea typeface="Calibri Light"/>
                <a:cs typeface="Calibri Light"/>
              </a:rPr>
              <a:t>Fiona Wardell, HIS</a:t>
            </a:r>
            <a:br>
              <a:rPr lang="en-GB" sz="7200" b="1">
                <a:ea typeface="Calibri Light"/>
                <a:cs typeface="Calibri Light"/>
              </a:rPr>
            </a:br>
            <a:endParaRPr lang="en-GB" sz="3600" b="1">
              <a:ea typeface="Calibri Light"/>
              <a:cs typeface="Calibri Light"/>
            </a:endParaRPr>
          </a:p>
        </p:txBody>
      </p:sp>
      <p:pic>
        <p:nvPicPr>
          <p:cNvPr id="10" name="Content Placeholder 6" descr="Bairns'Hoose logo - a blue house with a heart and smoke coming out of it">
            <a:extLst>
              <a:ext uri="{FF2B5EF4-FFF2-40B4-BE49-F238E27FC236}">
                <a16:creationId xmlns:a16="http://schemas.microsoft.com/office/drawing/2014/main" id="{2ECA52FD-BC02-CD30-FF47-3953339B9B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84" y="3689690"/>
            <a:ext cx="1294793" cy="12371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8A9983-47F1-8843-187D-E4D570A0F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3953770"/>
            <a:ext cx="12192000" cy="2904230"/>
            <a:chOff x="-1" y="3953770"/>
            <a:chExt cx="12192000" cy="29042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744066-0F5A-F4E5-8456-1A31D32860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900769"/>
              <a:ext cx="12191999" cy="957231"/>
            </a:xfrm>
            <a:prstGeom prst="rect">
              <a:avLst/>
            </a:prstGeom>
            <a:solidFill>
              <a:srgbClr val="F1A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AF004D-DBE2-7245-16A9-B399AED4BA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" y="4927661"/>
              <a:ext cx="9926424" cy="973106"/>
            </a:xfrm>
            <a:prstGeom prst="rect">
              <a:avLst/>
            </a:prstGeom>
            <a:solidFill>
              <a:srgbClr val="F4CC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86D4B-77D6-0D0C-2487-A8B329A52F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3953770"/>
              <a:ext cx="7324627" cy="973106"/>
            </a:xfrm>
            <a:prstGeom prst="rect">
              <a:avLst/>
            </a:prstGeom>
            <a:solidFill>
              <a:srgbClr val="87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7EB64C-674A-04CD-ADC5-D0D0874B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604" y="6022162"/>
              <a:ext cx="4830041" cy="714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974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DE1C-446B-16A0-0CF3-C832A58E1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1649186"/>
            <a:ext cx="11723914" cy="4931227"/>
          </a:xfrm>
        </p:spPr>
        <p:txBody>
          <a:bodyPr>
            <a:noAutofit/>
          </a:bodyPr>
          <a:lstStyle/>
          <a:p>
            <a:r>
              <a:rPr lang="en-GB" sz="3200" dirty="0"/>
              <a:t>Developed from 2019 and published in May 2023</a:t>
            </a:r>
            <a:endParaRPr lang="en-GB" sz="3200" dirty="0">
              <a:ea typeface="Calibri"/>
              <a:cs typeface="Calibri"/>
            </a:endParaRPr>
          </a:p>
          <a:p>
            <a:r>
              <a:rPr lang="en-GB" sz="3200" b="1" dirty="0">
                <a:ea typeface="Calibri"/>
                <a:cs typeface="Calibri"/>
              </a:rPr>
              <a:t>Evidence-informed, based on international methodology with 25 years' experience in independent, high-quality standards development</a:t>
            </a:r>
            <a:endParaRPr lang="en-GB" sz="3200" b="1" dirty="0"/>
          </a:p>
          <a:p>
            <a:r>
              <a:rPr lang="en-GB" sz="3200" dirty="0">
                <a:ea typeface="Calibri" panose="020F0502020204030204"/>
                <a:cs typeface="Calibri" panose="020F0502020204030204"/>
              </a:rPr>
              <a:t>Outline a nationally consistent Bairns' Hoose in Scotland</a:t>
            </a:r>
          </a:p>
          <a:p>
            <a:r>
              <a:rPr lang="en-GB" sz="3200" b="1" dirty="0">
                <a:ea typeface="Calibri" panose="020F0502020204030204"/>
                <a:cs typeface="Calibri" panose="020F0502020204030204"/>
              </a:rPr>
              <a:t>The Pathfinders are testing the application of the Standards in different contexts </a:t>
            </a:r>
          </a:p>
          <a:p>
            <a:r>
              <a:rPr lang="en-GB" sz="3200" dirty="0">
                <a:ea typeface="Calibri" panose="020F0502020204030204"/>
                <a:cs typeface="Calibri" panose="020F0502020204030204"/>
              </a:rPr>
              <a:t>The Standards are a framework which partnerships can use to see and measure their progress towards full implementation of Bairns' Hoose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916AC1-663C-C84C-E746-12EF13160C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39851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National Bairns’ Hoose Standards</a:t>
            </a:r>
          </a:p>
        </p:txBody>
      </p:sp>
    </p:spTree>
    <p:extLst>
      <p:ext uri="{BB962C8B-B14F-4D97-AF65-F5344CB8AC3E}">
        <p14:creationId xmlns:p14="http://schemas.microsoft.com/office/powerpoint/2010/main" val="4226504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BB04-C622-63D9-2683-EDF82200F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296" y="731394"/>
            <a:ext cx="10493406" cy="2897599"/>
          </a:xfrm>
        </p:spPr>
        <p:txBody>
          <a:bodyPr>
            <a:normAutofit fontScale="90000"/>
          </a:bodyPr>
          <a:lstStyle/>
          <a:p>
            <a:r>
              <a:rPr lang="en-GB" sz="5300" b="1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Standards Self-Assessment and Readiness Tool </a:t>
            </a:r>
            <a:br>
              <a:rPr lang="en-GB" sz="5300" b="1">
                <a:ea typeface="Calibri Light"/>
                <a:cs typeface="Calibri Light"/>
              </a:rPr>
            </a:br>
            <a:br>
              <a:rPr lang="en-GB" sz="5300" b="1">
                <a:ea typeface="Calibri Light"/>
                <a:cs typeface="Calibri Light"/>
              </a:rPr>
            </a:br>
            <a:r>
              <a:rPr lang="en-GB" sz="4400">
                <a:ea typeface="Calibri Light"/>
                <a:cs typeface="Calibri Light"/>
              </a:rPr>
              <a:t>Dafni Dima, Scottish Government </a:t>
            </a:r>
            <a:br>
              <a:rPr lang="en-GB" sz="7200" b="1">
                <a:ea typeface="Calibri Light"/>
                <a:cs typeface="Calibri Light"/>
              </a:rPr>
            </a:br>
            <a:endParaRPr lang="en-GB" sz="3600" b="1">
              <a:ea typeface="Calibri Light"/>
              <a:cs typeface="Calibri Light"/>
            </a:endParaRPr>
          </a:p>
        </p:txBody>
      </p:sp>
      <p:pic>
        <p:nvPicPr>
          <p:cNvPr id="10" name="Content Placeholder 6" descr="Bairns'Hoose logo - a blue house with a heart and smoke coming out of it">
            <a:extLst>
              <a:ext uri="{FF2B5EF4-FFF2-40B4-BE49-F238E27FC236}">
                <a16:creationId xmlns:a16="http://schemas.microsoft.com/office/drawing/2014/main" id="{2ECA52FD-BC02-CD30-FF47-3953339B9B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84" y="3689690"/>
            <a:ext cx="1294793" cy="12371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8A9983-47F1-8843-187D-E4D570A0F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3953770"/>
            <a:ext cx="12192000" cy="2904230"/>
            <a:chOff x="-1" y="3953770"/>
            <a:chExt cx="12192000" cy="29042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744066-0F5A-F4E5-8456-1A31D32860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900769"/>
              <a:ext cx="12191999" cy="957231"/>
            </a:xfrm>
            <a:prstGeom prst="rect">
              <a:avLst/>
            </a:prstGeom>
            <a:solidFill>
              <a:srgbClr val="F1A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AF004D-DBE2-7245-16A9-B399AED4BA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" y="4927661"/>
              <a:ext cx="9926424" cy="973106"/>
            </a:xfrm>
            <a:prstGeom prst="rect">
              <a:avLst/>
            </a:prstGeom>
            <a:solidFill>
              <a:srgbClr val="F4CC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86D4B-77D6-0D0C-2487-A8B329A52F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3953770"/>
              <a:ext cx="7324627" cy="973106"/>
            </a:xfrm>
            <a:prstGeom prst="rect">
              <a:avLst/>
            </a:prstGeom>
            <a:solidFill>
              <a:srgbClr val="87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7EB64C-674A-04CD-ADC5-D0D0874B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604" y="6022162"/>
              <a:ext cx="4830041" cy="714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0144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030"/>
            <a:ext cx="12192000" cy="1339851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Pathfinder phase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2DD850-40D1-8ADE-958B-5A226F0CE5F1}"/>
              </a:ext>
            </a:extLst>
          </p:cNvPr>
          <p:cNvSpPr txBox="1">
            <a:spLocks/>
          </p:cNvSpPr>
          <p:nvPr/>
        </p:nvSpPr>
        <p:spPr>
          <a:xfrm>
            <a:off x="200329" y="1687046"/>
            <a:ext cx="11657688" cy="4916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The aims of the Pathfinder partnerships are to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trial and test the Bairns’ Hoose Standards within their own contexts</a:t>
            </a:r>
            <a:endParaRPr lang="en-GB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learn what works in what context</a:t>
            </a:r>
            <a:endParaRPr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identify challenges </a:t>
            </a:r>
            <a:endParaRPr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and produce knowledge about the methods, practices and resources required for implementation</a:t>
            </a:r>
            <a:endParaRPr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745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112068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Analysis </a:t>
            </a:r>
            <a:r>
              <a:rPr lang="en-GB" b="1">
                <a:solidFill>
                  <a:schemeClr val="tx1"/>
                </a:solidFill>
                <a:latin typeface="Calibri Light" panose="020F0302020204030204"/>
              </a:rPr>
              <a:t>workstream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2DD850-40D1-8ADE-958B-5A226F0CE5F1}"/>
              </a:ext>
            </a:extLst>
          </p:cNvPr>
          <p:cNvSpPr txBox="1">
            <a:spLocks/>
          </p:cNvSpPr>
          <p:nvPr/>
        </p:nvSpPr>
        <p:spPr>
          <a:xfrm>
            <a:off x="403859" y="1598386"/>
            <a:ext cx="11699571" cy="5442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3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Literature review of existing international research and guidance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30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 of the Standards Self-Assessment and Readiness Tool (</a:t>
            </a:r>
            <a:r>
              <a:rPr kumimoji="0" lang="en-GB" sz="3000" b="1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</a:t>
            </a:r>
            <a:r>
              <a:rPr kumimoji="0" lang="en-GB" sz="30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funding reports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3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Qualitative research with key professionals from Pathfinders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Collaborative development of a core indicator set on Bairns’ Hoose across Scotland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Final research report </a:t>
            </a:r>
          </a:p>
        </p:txBody>
      </p:sp>
    </p:spTree>
    <p:extLst>
      <p:ext uri="{BB962C8B-B14F-4D97-AF65-F5344CB8AC3E}">
        <p14:creationId xmlns:p14="http://schemas.microsoft.com/office/powerpoint/2010/main" val="1378154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8F44B-383D-FC6C-73DE-F322144A2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4" y="2108354"/>
            <a:ext cx="11877371" cy="435133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Standards Self-Assessment and Readiness Tool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Draws upon the Bairns’ Hoose Standards </a:t>
            </a:r>
          </a:p>
          <a:p>
            <a:pPr>
              <a:spcBef>
                <a:spcPts val="2400"/>
              </a:spcBef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Developed jointly by Healthcare Improvement Scotland (HIS) and Care Inspectorate in 2023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E3CF15-B954-CF8F-97CF-4650C0AF36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112068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StART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- Overview</a:t>
            </a:r>
          </a:p>
        </p:txBody>
      </p:sp>
    </p:spTree>
    <p:extLst>
      <p:ext uri="{BB962C8B-B14F-4D97-AF65-F5344CB8AC3E}">
        <p14:creationId xmlns:p14="http://schemas.microsoft.com/office/powerpoint/2010/main" val="3031127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8F44B-383D-FC6C-73DE-F322144A2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4" y="1668967"/>
            <a:ext cx="11877371" cy="5410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800"/>
              </a:spcBef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Partnerships to self-assess their progress in implementing the Standards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Partnerships to use as an improvement tool</a:t>
            </a:r>
          </a:p>
          <a:p>
            <a:pPr>
              <a:spcBef>
                <a:spcPts val="1800"/>
              </a:spcBef>
            </a:pPr>
            <a:r>
              <a:rPr lang="en-GB" sz="3200" dirty="0">
                <a:latin typeface="Arial"/>
                <a:cs typeface="Arial"/>
              </a:rPr>
              <a:t>Overall picture of progress against the Standards </a:t>
            </a:r>
            <a:endParaRPr lang="en-GB" sz="3200" b="1" dirty="0">
              <a:latin typeface="Arial"/>
              <a:cs typeface="Arial"/>
            </a:endParaRPr>
          </a:p>
          <a:p>
            <a:pPr>
              <a:spcBef>
                <a:spcPts val="1800"/>
              </a:spcBef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Test Standards and their implementation across different contexts of Scotland </a:t>
            </a:r>
          </a:p>
          <a:p>
            <a:pPr>
              <a:spcBef>
                <a:spcPts val="1800"/>
              </a:spcBef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Compare implementation at start and end of Pathfinder phase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E3CF15-B954-CF8F-97CF-4650C0AF36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112068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StART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- Purpose</a:t>
            </a:r>
          </a:p>
        </p:txBody>
      </p:sp>
    </p:spTree>
    <p:extLst>
      <p:ext uri="{BB962C8B-B14F-4D97-AF65-F5344CB8AC3E}">
        <p14:creationId xmlns:p14="http://schemas.microsoft.com/office/powerpoint/2010/main" val="4242376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8F44B-383D-FC6C-73DE-F322144A2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253331"/>
            <a:ext cx="11899900" cy="1553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Pathfinders have been asked to complete the tool twice: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February 2024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– start of Pathfinders phase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August 2025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– close to the end of the phase </a:t>
            </a:r>
          </a:p>
          <a:p>
            <a:pPr marL="514350" indent="-514350" algn="ctr">
              <a:buFont typeface="+mj-lt"/>
              <a:buAutoNum type="arabicPeriod"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E3CF15-B954-CF8F-97CF-4650C0AF36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112068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StART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- Use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E20045B3-DF8D-81D7-BD98-7A55EAF8279B}"/>
              </a:ext>
            </a:extLst>
          </p:cNvPr>
          <p:cNvSpPr/>
          <p:nvPr/>
        </p:nvSpPr>
        <p:spPr>
          <a:xfrm>
            <a:off x="3931883" y="3043237"/>
            <a:ext cx="2580884" cy="2561432"/>
          </a:xfrm>
          <a:prstGeom prst="downArrow">
            <a:avLst/>
          </a:prstGeom>
          <a:solidFill>
            <a:srgbClr val="F1A09C"/>
          </a:solidFill>
          <a:ln>
            <a:solidFill>
              <a:srgbClr val="F1A0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30502B-C4B2-381E-AEA0-43E0EE0369E7}"/>
              </a:ext>
            </a:extLst>
          </p:cNvPr>
          <p:cNvSpPr txBox="1">
            <a:spLocks/>
          </p:cNvSpPr>
          <p:nvPr/>
        </p:nvSpPr>
        <p:spPr>
          <a:xfrm>
            <a:off x="3263900" y="5667374"/>
            <a:ext cx="4635502" cy="1022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 research report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61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2DD850-40D1-8ADE-958B-5A226F0CE5F1}"/>
              </a:ext>
            </a:extLst>
          </p:cNvPr>
          <p:cNvSpPr txBox="1">
            <a:spLocks/>
          </p:cNvSpPr>
          <p:nvPr/>
        </p:nvSpPr>
        <p:spPr>
          <a:xfrm>
            <a:off x="205539" y="1210554"/>
            <a:ext cx="4163786" cy="5053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6000"/>
              </a:lnSpc>
              <a:spcAft>
                <a:spcPts val="1800"/>
              </a:spcAft>
              <a:defRPr/>
            </a:pPr>
            <a:r>
              <a:rPr lang="en-GB" sz="2200" kern="100">
                <a:solidFill>
                  <a:prstClr val="black"/>
                </a:solidFill>
                <a:latin typeface="Arial"/>
                <a:cs typeface="Times New Roman"/>
              </a:rPr>
              <a:t>Information, examples, score</a:t>
            </a:r>
            <a:endParaRPr lang="en-GB" sz="2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>
              <a:lnSpc>
                <a:spcPct val="106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240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CA32B61-C705-815F-6229-211CD26454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12800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Completion of </a:t>
            </a:r>
            <a:r>
              <a:rPr lang="en-GB" b="1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StART</a:t>
            </a:r>
            <a:endParaRPr kumimoji="0" lang="en-GB" sz="4400" b="1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F8A4A8-24D1-DAA8-88A8-4E1A4CD92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867497"/>
              </p:ext>
            </p:extLst>
          </p:nvPr>
        </p:nvGraphicFramePr>
        <p:xfrm>
          <a:off x="290377" y="2434107"/>
          <a:ext cx="4081817" cy="295041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781792">
                  <a:extLst>
                    <a:ext uri="{9D8B030D-6E8A-4147-A177-3AD203B41FA5}">
                      <a16:colId xmlns:a16="http://schemas.microsoft.com/office/drawing/2014/main" val="1792989218"/>
                    </a:ext>
                  </a:extLst>
                </a:gridCol>
                <a:gridCol w="3300025">
                  <a:extLst>
                    <a:ext uri="{9D8B030D-6E8A-4147-A177-3AD203B41FA5}">
                      <a16:colId xmlns:a16="http://schemas.microsoft.com/office/drawing/2014/main" val="1047464777"/>
                    </a:ext>
                  </a:extLst>
                </a:gridCol>
              </a:tblGrid>
              <a:tr h="29603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Rating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Guidance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5533441"/>
                  </a:ext>
                </a:extLst>
              </a:tr>
              <a:tr h="341578">
                <a:tc>
                  <a:txBody>
                    <a:bodyPr/>
                    <a:lstStyle/>
                    <a:p>
                      <a:pPr marL="215900" indent="-215900"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effectLst/>
                        </a:rPr>
                        <a:t>Full achievement: All elements addressed and no gaps in meeting the standard (100%)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3954814"/>
                  </a:ext>
                </a:extLst>
              </a:tr>
              <a:tr h="296035">
                <a:tc>
                  <a:txBody>
                    <a:bodyPr/>
                    <a:lstStyle/>
                    <a:p>
                      <a:pPr marL="215900" indent="-215900"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effectLst/>
                        </a:rPr>
                        <a:t>Very good achievement:  Majority of the elements addressed (70-85%)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6170414"/>
                  </a:ext>
                </a:extLst>
              </a:tr>
              <a:tr h="330193">
                <a:tc>
                  <a:txBody>
                    <a:bodyPr/>
                    <a:lstStyle/>
                    <a:p>
                      <a:pPr marL="215900" indent="-215900"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effectLst/>
                        </a:rPr>
                        <a:t>Good achievement:  Most of the elements addressed (more than 60-70%)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8734412"/>
                  </a:ext>
                </a:extLst>
              </a:tr>
              <a:tr h="307421">
                <a:tc>
                  <a:txBody>
                    <a:bodyPr/>
                    <a:lstStyle/>
                    <a:p>
                      <a:pPr marL="215900" indent="-215900"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effectLst/>
                        </a:rPr>
                        <a:t>Satisfactory achievement: (50%- 60%)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047089"/>
                  </a:ext>
                </a:extLst>
              </a:tr>
              <a:tr h="318806">
                <a:tc>
                  <a:txBody>
                    <a:bodyPr/>
                    <a:lstStyle/>
                    <a:p>
                      <a:pPr marL="215900" indent="-215900"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effectLst/>
                        </a:rPr>
                        <a:t>Fair achievement: Some of the elements addressed (between 30 - 50%)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4691388"/>
                  </a:ext>
                </a:extLst>
              </a:tr>
              <a:tr h="307421">
                <a:tc>
                  <a:txBody>
                    <a:bodyPr/>
                    <a:lstStyle/>
                    <a:p>
                      <a:pPr marL="215900" indent="-215900" algn="ctr"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720"/>
                        </a:spcAft>
                      </a:pPr>
                      <a:r>
                        <a:rPr lang="en-US" sz="1400">
                          <a:effectLst/>
                        </a:rPr>
                        <a:t>Poor achievement: Few or none of the elements addressed (under 30%)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7245172"/>
                  </a:ext>
                </a:extLst>
              </a:tr>
            </a:tbl>
          </a:graphicData>
        </a:graphic>
      </p:graphicFrame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ED7E46D-6E74-FD08-92F9-BADDDD3DA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081" y="1105457"/>
            <a:ext cx="7429500" cy="54387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954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BB04-C622-63D9-2683-EDF82200F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296" y="670696"/>
            <a:ext cx="10493406" cy="2897599"/>
          </a:xfrm>
        </p:spPr>
        <p:txBody>
          <a:bodyPr>
            <a:normAutofit/>
          </a:bodyPr>
          <a:lstStyle/>
          <a:p>
            <a:r>
              <a:rPr lang="en-GB" sz="5300" b="1" kern="1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</a:t>
            </a:r>
            <a:r>
              <a:rPr lang="en-GB" sz="5300" b="1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Analysis - Findings</a:t>
            </a:r>
            <a:br>
              <a:rPr lang="en-GB" sz="5300" b="1">
                <a:ea typeface="Calibri Light"/>
                <a:cs typeface="Calibri Light"/>
              </a:rPr>
            </a:br>
            <a:br>
              <a:rPr lang="en-GB" sz="5300" b="1">
                <a:ea typeface="Calibri Light"/>
                <a:cs typeface="Calibri Light"/>
              </a:rPr>
            </a:br>
            <a:r>
              <a:rPr lang="en-GB" sz="4400">
                <a:ea typeface="Calibri Light"/>
                <a:cs typeface="Calibri Light"/>
              </a:rPr>
              <a:t>Marianiki Vlachou, </a:t>
            </a:r>
            <a:r>
              <a:rPr lang="en-GB" sz="4400" err="1">
                <a:ea typeface="Calibri Light"/>
                <a:cs typeface="Calibri Light"/>
              </a:rPr>
              <a:t>CYCJ</a:t>
            </a:r>
            <a:r>
              <a:rPr lang="en-GB" sz="4400">
                <a:ea typeface="Calibri Light"/>
                <a:cs typeface="Calibri Light"/>
              </a:rPr>
              <a:t> </a:t>
            </a:r>
            <a:br>
              <a:rPr lang="en-GB" sz="7200" b="1">
                <a:ea typeface="Calibri Light"/>
                <a:cs typeface="Calibri Light"/>
              </a:rPr>
            </a:br>
            <a:endParaRPr lang="en-GB" sz="3600" b="1">
              <a:ea typeface="Calibri Light"/>
              <a:cs typeface="Calibri Light"/>
            </a:endParaRPr>
          </a:p>
        </p:txBody>
      </p:sp>
      <p:pic>
        <p:nvPicPr>
          <p:cNvPr id="10" name="Content Placeholder 6" descr="Bairns'Hoose logo - a blue house with a heart and smoke coming out of it">
            <a:extLst>
              <a:ext uri="{FF2B5EF4-FFF2-40B4-BE49-F238E27FC236}">
                <a16:creationId xmlns:a16="http://schemas.microsoft.com/office/drawing/2014/main" id="{2ECA52FD-BC02-CD30-FF47-3953339B9B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84" y="3689690"/>
            <a:ext cx="1294793" cy="12371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8A9983-47F1-8843-187D-E4D570A0F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3953770"/>
            <a:ext cx="12192000" cy="2904230"/>
            <a:chOff x="-1" y="3953770"/>
            <a:chExt cx="12192000" cy="29042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744066-0F5A-F4E5-8456-1A31D32860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900769"/>
              <a:ext cx="12191999" cy="957231"/>
            </a:xfrm>
            <a:prstGeom prst="rect">
              <a:avLst/>
            </a:prstGeom>
            <a:solidFill>
              <a:srgbClr val="F1A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AF004D-DBE2-7245-16A9-B399AED4BA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" y="4927661"/>
              <a:ext cx="9926424" cy="973106"/>
            </a:xfrm>
            <a:prstGeom prst="rect">
              <a:avLst/>
            </a:prstGeom>
            <a:solidFill>
              <a:srgbClr val="F4CC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86D4B-77D6-0D0C-2487-A8B329A52F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3953770"/>
              <a:ext cx="7324627" cy="973106"/>
            </a:xfrm>
            <a:prstGeom prst="rect">
              <a:avLst/>
            </a:prstGeom>
            <a:solidFill>
              <a:srgbClr val="87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7EB64C-674A-04CD-ADC5-D0D0874B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604" y="6022162"/>
              <a:ext cx="4830041" cy="714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62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1A0DC1-5E71-B339-F7AF-F3A97277AB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5878" y="-188389"/>
            <a:ext cx="12192000" cy="1339851"/>
          </a:xfrm>
          <a:prstGeom prst="rect">
            <a:avLst/>
          </a:prstGeom>
          <a:solidFill>
            <a:srgbClr val="87BBB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Housekeeping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Socks drying outdoors to represent housekeeping">
            <a:extLst>
              <a:ext uri="{FF2B5EF4-FFF2-40B4-BE49-F238E27FC236}">
                <a16:creationId xmlns:a16="http://schemas.microsoft.com/office/drawing/2014/main" id="{99D37851-89E9-B1A0-B38A-E9BFB2E8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" y="1151462"/>
            <a:ext cx="12160245" cy="57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16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7800"/>
            <a:ext cx="10515600" cy="1325563"/>
          </a:xfrm>
        </p:spPr>
        <p:txBody>
          <a:bodyPr/>
          <a:lstStyle/>
          <a:p>
            <a:r>
              <a:rPr lang="en-GB" sz="4400" b="1" dirty="0"/>
              <a:t>Standard 1: Key Principles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7463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228600" indent="-228600" algn="l">
              <a:lnSpc>
                <a:spcPct val="95000"/>
              </a:lnSpc>
              <a:spcBef>
                <a:spcPts val="1000"/>
              </a:spcBef>
              <a:buClr>
                <a:srgbClr val="6A3C70"/>
              </a:buClr>
              <a:buFont typeface="Arial" panose="020B0604020202020204" pitchFamily="34" charset="0"/>
              <a:buChar char="•"/>
            </a:pPr>
            <a:r>
              <a:rPr lang="en-GB" sz="2800" b="1" kern="100" dirty="0">
                <a:cs typeface="Arial" panose="020B0604020202020204" pitchFamily="34" charset="0"/>
              </a:rPr>
              <a:t>Multi-agency collaboration, oversight and governance</a:t>
            </a:r>
          </a:p>
          <a:p>
            <a:pPr marL="228600" indent="-228600" algn="l">
              <a:lnSpc>
                <a:spcPct val="95000"/>
              </a:lnSpc>
              <a:spcBef>
                <a:spcPts val="1000"/>
              </a:spcBef>
              <a:buClr>
                <a:srgbClr val="6A3C70"/>
              </a:buClr>
              <a:buFont typeface="Arial" panose="020B0604020202020204" pitchFamily="34" charset="0"/>
              <a:buChar char="•"/>
            </a:pPr>
            <a:r>
              <a:rPr lang="en-GB" sz="2800" b="1" kern="100" dirty="0">
                <a:cs typeface="Arial" panose="020B0604020202020204" pitchFamily="34" charset="0"/>
              </a:rPr>
              <a:t>Kindness, empathy and respect</a:t>
            </a:r>
          </a:p>
          <a:p>
            <a:pPr marL="228600" indent="-228600" algn="l">
              <a:lnSpc>
                <a:spcPct val="95000"/>
              </a:lnSpc>
              <a:spcBef>
                <a:spcPts val="1000"/>
              </a:spcBef>
              <a:buClr>
                <a:srgbClr val="6A3C70"/>
              </a:buClr>
              <a:buFont typeface="Arial" panose="020B0604020202020204" pitchFamily="34" charset="0"/>
              <a:buChar char="•"/>
            </a:pPr>
            <a:r>
              <a:rPr lang="en-GB" sz="2800" b="1" kern="100" dirty="0">
                <a:cs typeface="Arial" panose="020B0604020202020204" pitchFamily="34" charset="0"/>
              </a:rPr>
              <a:t>Best interests of the child</a:t>
            </a:r>
          </a:p>
          <a:p>
            <a:pPr marL="228600" indent="-228600" algn="l">
              <a:lnSpc>
                <a:spcPct val="95000"/>
              </a:lnSpc>
              <a:spcBef>
                <a:spcPts val="1000"/>
              </a:spcBef>
              <a:buClr>
                <a:srgbClr val="6A3C70"/>
              </a:buClr>
              <a:buFont typeface="Arial" panose="020B0604020202020204" pitchFamily="34" charset="0"/>
              <a:buChar char="•"/>
            </a:pPr>
            <a:r>
              <a:rPr lang="en-GB" sz="2800" b="1" kern="100" dirty="0">
                <a:cs typeface="Arial" panose="020B0604020202020204" pitchFamily="34" charset="0"/>
              </a:rPr>
              <a:t>The right to be heard</a:t>
            </a:r>
          </a:p>
          <a:p>
            <a:pPr marL="228600" indent="-228600" algn="l">
              <a:lnSpc>
                <a:spcPct val="95000"/>
              </a:lnSpc>
              <a:spcBef>
                <a:spcPts val="1000"/>
              </a:spcBef>
              <a:spcAft>
                <a:spcPts val="600"/>
              </a:spcAft>
              <a:buClr>
                <a:srgbClr val="6A3C70"/>
              </a:buClr>
              <a:buFont typeface="Arial" panose="020B0604020202020204" pitchFamily="34" charset="0"/>
              <a:buChar char="•"/>
            </a:pPr>
            <a:r>
              <a:rPr lang="en-GB" sz="2800" b="1" kern="100" dirty="0">
                <a:cs typeface="Arial" panose="020B0604020202020204" pitchFamily="34" charset="0"/>
              </a:rPr>
              <a:t>Initiatives to ensure accessibility</a:t>
            </a:r>
          </a:p>
          <a:p>
            <a:pPr marL="228600" indent="-228600" algn="l">
              <a:lnSpc>
                <a:spcPct val="95000"/>
              </a:lnSpc>
              <a:spcBef>
                <a:spcPts val="1000"/>
              </a:spcBef>
              <a:buClr>
                <a:srgbClr val="6A3C70"/>
              </a:buClr>
              <a:buFont typeface="Arial" panose="020B0604020202020204" pitchFamily="34" charset="0"/>
              <a:buChar char="•"/>
            </a:pPr>
            <a:r>
              <a:rPr lang="en-GB" sz="2800" b="1" kern="100" dirty="0">
                <a:cs typeface="Arial" panose="020B0604020202020204" pitchFamily="34" charset="0"/>
              </a:rPr>
              <a:t>Child-friendly communication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287463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228600" indent="-22860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A3C70"/>
              </a:buClr>
              <a:buFont typeface="Arial" panose="020B0604020202020204" pitchFamily="34" charset="0"/>
              <a:buChar char="•"/>
            </a:pPr>
            <a:r>
              <a:rPr lang="en-US" sz="2800" b="1" kern="100" dirty="0">
                <a:cs typeface="Arial" panose="020B0604020202020204" pitchFamily="34" charset="0"/>
              </a:rPr>
              <a:t>Integrated planning, coordination &amp; data collation </a:t>
            </a:r>
          </a:p>
          <a:p>
            <a:pPr marL="228600" indent="-22860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A3C70"/>
              </a:buClr>
              <a:buFont typeface="Arial" panose="020B0604020202020204" pitchFamily="34" charset="0"/>
              <a:buChar char="•"/>
            </a:pPr>
            <a:r>
              <a:rPr lang="en-US" sz="2800" b="1" kern="100" dirty="0">
                <a:cs typeface="Arial" panose="020B0604020202020204" pitchFamily="34" charset="0"/>
              </a:rPr>
              <a:t>Meeting the practical needs of children &amp; families</a:t>
            </a:r>
          </a:p>
          <a:p>
            <a:pPr marL="228600" indent="-22860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A3C70"/>
              </a:buClr>
              <a:buFont typeface="Arial" panose="020B0604020202020204" pitchFamily="34" charset="0"/>
              <a:buChar char="•"/>
            </a:pPr>
            <a:r>
              <a:rPr lang="en-US" sz="2800" b="1" kern="100" dirty="0">
                <a:cs typeface="Arial" panose="020B0604020202020204" pitchFamily="34" charset="0"/>
              </a:rPr>
              <a:t>Managing multiple interests  </a:t>
            </a:r>
          </a:p>
          <a:p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548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724"/>
            <a:ext cx="10515600" cy="1325563"/>
          </a:xfrm>
        </p:spPr>
        <p:txBody>
          <a:bodyPr/>
          <a:lstStyle/>
          <a:p>
            <a:r>
              <a:rPr lang="en-GB" sz="4400" b="1" dirty="0"/>
              <a:t>Standard 2: Collaborative Leadership &amp; Governance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924051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457" y="2710657"/>
            <a:ext cx="5157787" cy="337264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GB" b="1" kern="100" dirty="0">
                <a:cs typeface="Arial" panose="020B0604020202020204" pitchFamily="34" charset="0"/>
              </a:rPr>
              <a:t>Commitment to collaborate</a:t>
            </a:r>
          </a:p>
          <a:p>
            <a:pPr>
              <a:lnSpc>
                <a:spcPct val="115000"/>
              </a:lnSpc>
            </a:pPr>
            <a:r>
              <a:rPr lang="en-GB" b="1" kern="100" dirty="0">
                <a:cs typeface="Arial" panose="020B0604020202020204" pitchFamily="34" charset="0"/>
              </a:rPr>
              <a:t>Emerging structures, systems &amp; processes </a:t>
            </a:r>
          </a:p>
          <a:p>
            <a:pPr>
              <a:lnSpc>
                <a:spcPct val="115000"/>
              </a:lnSpc>
            </a:pPr>
            <a:r>
              <a:rPr lang="en-GB" b="1" kern="100" dirty="0">
                <a:cs typeface="Arial" panose="020B0604020202020204" pitchFamily="34" charset="0"/>
              </a:rPr>
              <a:t>Foundations of participation</a:t>
            </a:r>
          </a:p>
          <a:p>
            <a:pPr>
              <a:lnSpc>
                <a:spcPct val="115000"/>
              </a:lnSpc>
            </a:pPr>
            <a:r>
              <a:rPr lang="en-GB" b="1" kern="100" dirty="0">
                <a:cs typeface="Arial" panose="020B0604020202020204" pitchFamily="34" charset="0"/>
              </a:rPr>
              <a:t>Learning culture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0145" y="1967222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9815" y="2747963"/>
            <a:ext cx="5183188" cy="368458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Integrated planning and strategy </a:t>
            </a:r>
          </a:p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Development of the participation approach </a:t>
            </a:r>
          </a:p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Resourcing &amp; staffing </a:t>
            </a:r>
          </a:p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Guidance needed</a:t>
            </a:r>
            <a:r>
              <a:rPr lang="en-GB" sz="3600" b="1" kern="100" dirty="0">
                <a:solidFill>
                  <a:srgbClr val="6A3C7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325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7800"/>
            <a:ext cx="10515600" cy="1325563"/>
          </a:xfrm>
        </p:spPr>
        <p:txBody>
          <a:bodyPr/>
          <a:lstStyle/>
          <a:p>
            <a:r>
              <a:rPr lang="en-GB" sz="4400" b="1" dirty="0"/>
              <a:t>Standard 3: Inclusive Access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7463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Use of existing guidelines </a:t>
            </a:r>
          </a:p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Use of existing data to identify needs </a:t>
            </a:r>
          </a:p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Supporting travel needs </a:t>
            </a:r>
          </a:p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Support for families</a:t>
            </a:r>
          </a:p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Accessibility 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287463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Serving remote communities </a:t>
            </a:r>
          </a:p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Ensuring effective communication access</a:t>
            </a:r>
          </a:p>
          <a:p>
            <a:pPr>
              <a:lnSpc>
                <a:spcPct val="115000"/>
              </a:lnSpc>
            </a:pPr>
            <a:r>
              <a:rPr lang="en-GB" sz="2800" b="1" kern="100" dirty="0">
                <a:cs typeface="Arial" panose="020B0604020202020204" pitchFamily="34" charset="0"/>
              </a:rPr>
              <a:t>Communication needs </a:t>
            </a:r>
          </a:p>
          <a:p>
            <a:pPr marL="0" indent="0">
              <a:buNone/>
            </a:pPr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336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7800"/>
            <a:ext cx="10515600" cy="1325563"/>
          </a:xfrm>
        </p:spPr>
        <p:txBody>
          <a:bodyPr/>
          <a:lstStyle/>
          <a:p>
            <a:r>
              <a:rPr lang="en-GB" sz="4400" b="1" dirty="0"/>
              <a:t>Standard 4: Design &amp; Environment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7463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800" b="1" kern="100" dirty="0">
                <a:cs typeface="Arial" panose="020B0604020202020204" pitchFamily="34" charset="0"/>
              </a:rPr>
              <a:t>Private and accessible locations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800" b="1" kern="100" dirty="0">
                <a:cs typeface="Arial" panose="020B0604020202020204" pitchFamily="34" charset="0"/>
              </a:rPr>
              <a:t>Co-design with children &amp; families 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287463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800" b="1" kern="100" dirty="0">
                <a:cs typeface="Arial" panose="020B0604020202020204" pitchFamily="34" charset="0"/>
              </a:rPr>
              <a:t>Building a one-roof model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800" b="1" kern="100" dirty="0">
                <a:cs typeface="Arial" panose="020B0604020202020204" pitchFamily="34" charset="0"/>
              </a:rPr>
              <a:t>Follow up on children’s voice</a:t>
            </a:r>
          </a:p>
          <a:p>
            <a:pPr marL="0" indent="0">
              <a:buNone/>
            </a:pPr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457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7800"/>
            <a:ext cx="10515600" cy="1325563"/>
          </a:xfrm>
        </p:spPr>
        <p:txBody>
          <a:bodyPr/>
          <a:lstStyle/>
          <a:p>
            <a:r>
              <a:rPr lang="en-GB" sz="4400" b="1" dirty="0"/>
              <a:t>Standard 5: Planning for Children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7463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r>
              <a:rPr lang="en-GB" b="1" kern="100" dirty="0">
                <a:ea typeface="Calibri" panose="020F0502020204030204" pitchFamily="34" charset="0"/>
                <a:cs typeface="Arial" panose="020B0604020202020204" pitchFamily="34" charset="0"/>
              </a:rPr>
              <a:t>Established good practice embedded</a:t>
            </a:r>
          </a:p>
          <a:p>
            <a:pPr>
              <a:lnSpc>
                <a:spcPct val="115000"/>
              </a:lnSpc>
            </a:pPr>
            <a:r>
              <a:rPr lang="en-GB" b="1" kern="100" dirty="0">
                <a:ea typeface="Calibri" panose="020F0502020204030204" pitchFamily="34" charset="0"/>
                <a:cs typeface="Arial" panose="020B0604020202020204" pitchFamily="34" charset="0"/>
              </a:rPr>
              <a:t>Multi-agency collaboration</a:t>
            </a:r>
          </a:p>
          <a:p>
            <a:pPr>
              <a:lnSpc>
                <a:spcPct val="115000"/>
              </a:lnSpc>
            </a:pPr>
            <a:r>
              <a:rPr lang="en-GB" b="1" kern="100" dirty="0">
                <a:ea typeface="Calibri" panose="020F0502020204030204" pitchFamily="34" charset="0"/>
                <a:cs typeface="Arial" panose="020B0604020202020204" pitchFamily="34" charset="0"/>
              </a:rPr>
              <a:t>Considered use of physical space</a:t>
            </a:r>
          </a:p>
          <a:p>
            <a:pPr>
              <a:lnSpc>
                <a:spcPct val="115000"/>
              </a:lnSpc>
            </a:pPr>
            <a:r>
              <a:rPr lang="en-GB" b="1" kern="100" dirty="0">
                <a:ea typeface="Calibri" panose="020F0502020204030204" pitchFamily="34" charset="0"/>
                <a:cs typeface="Arial" panose="020B0604020202020204" pitchFamily="34" charset="0"/>
              </a:rPr>
              <a:t>Data management &amp; information sharing</a:t>
            </a:r>
          </a:p>
          <a:p>
            <a:pPr>
              <a:lnSpc>
                <a:spcPct val="115000"/>
              </a:lnSpc>
            </a:pPr>
            <a:r>
              <a:rPr lang="en-GB" b="1" kern="100" dirty="0">
                <a:ea typeface="Calibri" panose="020F0502020204030204" pitchFamily="34" charset="0"/>
                <a:cs typeface="Arial" panose="020B0604020202020204" pitchFamily="34" charset="0"/>
              </a:rPr>
              <a:t>Children’s views are heard</a:t>
            </a:r>
          </a:p>
          <a:p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287463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r>
              <a:rPr lang="en-GB" b="1" kern="100" dirty="0">
                <a:ea typeface="Calibri" panose="020F0502020204030204" pitchFamily="34" charset="0"/>
                <a:cs typeface="Arial" panose="020B0604020202020204" pitchFamily="34" charset="0"/>
              </a:rPr>
              <a:t>Need for integrated processes </a:t>
            </a:r>
          </a:p>
          <a:p>
            <a:pPr>
              <a:lnSpc>
                <a:spcPct val="115000"/>
              </a:lnSpc>
            </a:pPr>
            <a:r>
              <a:rPr lang="en-GB" b="1" kern="100" dirty="0">
                <a:ea typeface="Calibri" panose="020F0502020204030204" pitchFamily="34" charset="0"/>
                <a:cs typeface="Arial" panose="020B0604020202020204" pitchFamily="34" charset="0"/>
              </a:rPr>
              <a:t>More resources and staff needed </a:t>
            </a:r>
          </a:p>
          <a:p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096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7800"/>
            <a:ext cx="10515600" cy="1325563"/>
          </a:xfrm>
        </p:spPr>
        <p:txBody>
          <a:bodyPr/>
          <a:lstStyle/>
          <a:p>
            <a:r>
              <a:rPr lang="en-GB" sz="4400" b="1" dirty="0"/>
              <a:t>Standard 6: Interviews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7463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Utilisation of existing systems and processes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Child-friendly environment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Trained staff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Primary and secondary analysis of information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Children receive verbal information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287463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Staffing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Supporting children with communication needs </a:t>
            </a:r>
            <a:endParaRPr lang="hu-HU" sz="2600" b="1" kern="100" dirty="0"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Lack of soundproof places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Accessible literature for children </a:t>
            </a:r>
          </a:p>
          <a:p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566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562608"/>
            <a:ext cx="10515600" cy="1325563"/>
          </a:xfrm>
        </p:spPr>
        <p:txBody>
          <a:bodyPr/>
          <a:lstStyle/>
          <a:p>
            <a:r>
              <a:rPr lang="en-GB" sz="4400" b="1" dirty="0"/>
              <a:t>Standard 7: Support through Court &amp; Legal Processes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171938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3505201"/>
            <a:ext cx="5157787" cy="10128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Remote court attendance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2255519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9500" y="3429000"/>
            <a:ext cx="5183188" cy="12287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Interagency collaboration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Government guidance</a:t>
            </a:r>
          </a:p>
          <a:p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714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7800"/>
            <a:ext cx="10515600" cy="1325563"/>
          </a:xfrm>
        </p:spPr>
        <p:txBody>
          <a:bodyPr/>
          <a:lstStyle/>
          <a:p>
            <a:r>
              <a:rPr lang="en-GB" sz="4400" b="1" dirty="0"/>
              <a:t>Standard 8: Health &amp; Wellbeing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7463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/>
              </a:rPr>
              <a:t>Engagement with health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/>
              </a:rPr>
              <a:t>Child-friendly information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/>
              </a:rPr>
              <a:t>Integration and referral to existing services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/>
              </a:rPr>
              <a:t>Trained professionals</a:t>
            </a:r>
            <a:endParaRPr lang="en-GB" sz="2600" b="1" kern="100" dirty="0"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/>
              </a:rPr>
              <a:t>Trauma-informed approach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287463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/>
              </a:rPr>
              <a:t>Lack of physical space, resources &amp; infrastructure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hu-HU" sz="2600" b="1" kern="100" dirty="0">
                <a:cs typeface="Arial"/>
              </a:rPr>
              <a:t>Coordination in health support</a:t>
            </a:r>
            <a:endParaRPr lang="en-GB" sz="2600" b="1" kern="100" dirty="0">
              <a:cs typeface="Arial"/>
            </a:endParaRP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/>
              </a:rPr>
              <a:t>Limited-service availability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/>
              </a:rPr>
              <a:t>Guidance needed</a:t>
            </a:r>
            <a:endParaRPr lang="en-GB" sz="2600" b="1" kern="100" dirty="0"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/>
              </a:rPr>
              <a:t>Need to strengthen participation</a:t>
            </a:r>
            <a:endParaRPr lang="en-GB" sz="2600" b="1" kern="100" dirty="0">
              <a:cs typeface="Arial" panose="020B0604020202020204" pitchFamily="34" charset="0"/>
            </a:endParaRPr>
          </a:p>
          <a:p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616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7800"/>
            <a:ext cx="10515600" cy="1325563"/>
          </a:xfrm>
        </p:spPr>
        <p:txBody>
          <a:bodyPr/>
          <a:lstStyle/>
          <a:p>
            <a:r>
              <a:rPr lang="en-GB" sz="4400" b="1" dirty="0"/>
              <a:t>Standard 9: Therapeutic Recovery Services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7463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Solid foundations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Collaboration &amp; external partnerships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287463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Gaps in service provision &amp; resources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hu-HU" sz="2600" b="1" kern="100" dirty="0">
                <a:cs typeface="Arial" panose="020B0604020202020204" pitchFamily="34" charset="0"/>
              </a:rPr>
              <a:t>Harmonisation of therapeutic support</a:t>
            </a:r>
            <a:endParaRPr lang="en-GB" sz="2600" b="1" kern="100" dirty="0">
              <a:cs typeface="Arial" panose="020B0604020202020204" pitchFamily="34" charset="0"/>
            </a:endParaRPr>
          </a:p>
          <a:p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955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99" y="590384"/>
            <a:ext cx="10515600" cy="1325563"/>
          </a:xfrm>
        </p:spPr>
        <p:txBody>
          <a:bodyPr/>
          <a:lstStyle/>
          <a:p>
            <a:r>
              <a:rPr lang="en-GB" sz="4400" b="1" dirty="0"/>
              <a:t>Standard 10: Multidisciplinary Staff Training</a:t>
            </a:r>
            <a:br>
              <a:rPr lang="en-GB" sz="4400" b="1" dirty="0"/>
            </a:br>
            <a:r>
              <a:rPr lang="en-GB" sz="4400" b="1" dirty="0"/>
              <a:t> &amp; Support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056287"/>
            <a:ext cx="5157787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3006726"/>
            <a:ext cx="5157787" cy="31583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Commitment from partners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Evolving community of practice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Supervision in place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Strong training basis to start from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82814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3065381"/>
            <a:ext cx="5183188" cy="28162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Joint workforce planning needed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Need for national guidance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600" b="1" kern="100" dirty="0">
                <a:cs typeface="Arial" panose="020B0604020202020204" pitchFamily="34" charset="0"/>
              </a:rPr>
              <a:t>Lack of time &amp; resources</a:t>
            </a:r>
          </a:p>
          <a:p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335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78" y="-188389"/>
            <a:ext cx="12192000" cy="1339851"/>
          </a:xfrm>
          <a:prstGeom prst="rect">
            <a:avLst/>
          </a:prstGeom>
          <a:solidFill>
            <a:srgbClr val="F4CC7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Today’s purpose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92B916-302E-3700-EE4B-2CEF9ABE4406}"/>
              </a:ext>
            </a:extLst>
          </p:cNvPr>
          <p:cNvSpPr txBox="1"/>
          <p:nvPr/>
        </p:nvSpPr>
        <p:spPr>
          <a:xfrm>
            <a:off x="275609" y="1472934"/>
            <a:ext cx="6684483" cy="472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44600">
              <a:spcBef>
                <a:spcPct val="0"/>
              </a:spcBef>
              <a:spcAft>
                <a:spcPct val="35000"/>
              </a:spcAft>
            </a:pPr>
            <a:r>
              <a:rPr lang="en-GB" sz="3200" dirty="0">
                <a:latin typeface="Calibri" panose="020F0502020204030204"/>
              </a:rPr>
              <a:t>To celebrate and reflect on the first year of the Pathfinder phase</a:t>
            </a:r>
            <a:endParaRPr lang="en-GB" sz="3200" b="1" dirty="0">
              <a:latin typeface="Calibri" panose="020F0502020204030204"/>
            </a:endParaRPr>
          </a:p>
          <a:p>
            <a:pPr defTabSz="1244600">
              <a:spcBef>
                <a:spcPct val="0"/>
              </a:spcBef>
              <a:spcAft>
                <a:spcPct val="35000"/>
              </a:spcAft>
            </a:pPr>
            <a:r>
              <a:rPr lang="en-GB" sz="3200" b="1" dirty="0">
                <a:latin typeface="Calibri" panose="020F0502020204030204"/>
              </a:rPr>
              <a:t>Hear about each other’s work, share learning and develop ideas</a:t>
            </a:r>
          </a:p>
          <a:p>
            <a:pPr defTabSz="1244600">
              <a:spcBef>
                <a:spcPct val="0"/>
              </a:spcBef>
              <a:spcAft>
                <a:spcPct val="35000"/>
              </a:spcAft>
            </a:pPr>
            <a:r>
              <a:rPr lang="en-GB" sz="3200" dirty="0">
                <a:latin typeface="Calibri" panose="020F0502020204030204"/>
              </a:rPr>
              <a:t>Continue to build connections </a:t>
            </a:r>
            <a:endParaRPr lang="en-GB" sz="3200" b="1" dirty="0">
              <a:latin typeface="Calibri" panose="020F0502020204030204"/>
            </a:endParaRPr>
          </a:p>
          <a:p>
            <a:pPr defTabSz="1244600">
              <a:spcBef>
                <a:spcPct val="0"/>
              </a:spcBef>
              <a:spcAft>
                <a:spcPct val="35000"/>
              </a:spcAft>
            </a:pPr>
            <a:r>
              <a:rPr lang="en-GB" sz="3200" b="1" dirty="0">
                <a:latin typeface="Calibri" panose="020F0502020204030204"/>
              </a:rPr>
              <a:t>Creative, inspired and motivated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44600">
              <a:spcBef>
                <a:spcPct val="0"/>
              </a:spcBef>
              <a:spcAft>
                <a:spcPct val="35000"/>
              </a:spcAft>
            </a:pPr>
            <a:r>
              <a:rPr lang="en-GB" sz="3200" dirty="0">
                <a:latin typeface="Calibri" panose="020F0502020204030204"/>
              </a:rPr>
              <a:t>Continued commitment of Scottish Government</a:t>
            </a:r>
          </a:p>
        </p:txBody>
      </p:sp>
      <p:pic>
        <p:nvPicPr>
          <p:cNvPr id="23" name="Picture 22" descr="A spider web with water droplets on it to represent networking">
            <a:extLst>
              <a:ext uri="{FF2B5EF4-FFF2-40B4-BE49-F238E27FC236}">
                <a16:creationId xmlns:a16="http://schemas.microsoft.com/office/drawing/2014/main" id="{2AB86E6B-5AD6-23D1-7E6B-C0575241E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3" y="1151462"/>
            <a:ext cx="5247785" cy="577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39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1E6F1-EC9C-F925-214F-D5E1A59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4" y="3878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400" b="1" dirty="0"/>
              <a:t>Standard 11: Prevention, Sharing Knowledge and Learning from Good Practice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88CD6-6080-2BF2-3177-A06B39F50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chemeClr val="accent6"/>
                </a:solidFill>
                <a:cs typeface="Arial" panose="020B0604020202020204" pitchFamily="34" charset="0"/>
              </a:rPr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7552E-1CD6-934B-7DCF-C36E229E29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300" b="1" kern="100" dirty="0">
                <a:cs typeface="Arial" panose="020B0604020202020204" pitchFamily="34" charset="0"/>
              </a:rPr>
              <a:t>Use of existing core data sets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300" b="1" kern="100" dirty="0">
                <a:cs typeface="Arial" panose="020B0604020202020204" pitchFamily="34" charset="0"/>
              </a:rPr>
              <a:t>Effective monitoring systems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300" b="1" kern="100" dirty="0">
                <a:cs typeface="Arial" panose="020B0604020202020204" pitchFamily="34" charset="0"/>
              </a:rPr>
              <a:t>Children and families are part of evaluation process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300" b="1" kern="100" dirty="0">
                <a:cs typeface="Arial" panose="020B0604020202020204" pitchFamily="34" charset="0"/>
              </a:rPr>
              <a:t>Local learning feeding into national policy and practice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300" b="1" kern="100" dirty="0">
                <a:cs typeface="Arial" panose="020B0604020202020204" pitchFamily="34" charset="0"/>
              </a:rPr>
              <a:t>Raising awareness of children’s experiences of abuse or neglect </a:t>
            </a:r>
          </a:p>
          <a:p>
            <a:pPr>
              <a:lnSpc>
                <a:spcPct val="115000"/>
              </a:lnSpc>
              <a:buClr>
                <a:srgbClr val="6A3C70"/>
              </a:buClr>
            </a:pPr>
            <a:r>
              <a:rPr lang="en-GB" sz="2300" b="1" kern="100" dirty="0">
                <a:cs typeface="Arial" panose="020B0604020202020204" pitchFamily="34" charset="0"/>
              </a:rPr>
              <a:t>Bairns’ Hoose coordinator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9C075-1C08-D00E-9D42-6A440229D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694894"/>
            <a:ext cx="5183188" cy="823912"/>
          </a:xfrm>
        </p:spPr>
        <p:txBody>
          <a:bodyPr>
            <a:normAutofit/>
          </a:bodyPr>
          <a:lstStyle/>
          <a:p>
            <a:r>
              <a:rPr lang="en-GB" sz="4000" kern="100" cap="small" spc="100" dirty="0">
                <a:solidFill>
                  <a:srgbClr val="C00000"/>
                </a:solidFill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00805-094D-7C71-089A-C314AF5F1A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6A3C70"/>
              </a:buClr>
              <a:buFont typeface="Symbol" panose="05050102010706020507" pitchFamily="18" charset="2"/>
              <a:buChar char=""/>
            </a:pPr>
            <a:r>
              <a:rPr lang="en-GB" sz="2300" b="1" kern="100" dirty="0">
                <a:cs typeface="Arial"/>
              </a:rPr>
              <a:t>Integrating </a:t>
            </a:r>
            <a:r>
              <a:rPr lang="hu-HU" sz="2300" b="1" kern="100" dirty="0">
                <a:cs typeface="Arial"/>
              </a:rPr>
              <a:t>service design</a:t>
            </a:r>
            <a:r>
              <a:rPr lang="en-GB" sz="2300" b="1" kern="100" dirty="0">
                <a:cs typeface="Arial"/>
              </a:rPr>
              <a:t> feedback into the development of practice.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6A3C70"/>
              </a:buClr>
              <a:buFont typeface="Symbol" panose="05050102010706020507" pitchFamily="18" charset="2"/>
              <a:buChar char=""/>
            </a:pPr>
            <a:r>
              <a:rPr lang="en-GB" sz="2300" b="1" kern="100" dirty="0">
                <a:cs typeface="Arial"/>
              </a:rPr>
              <a:t>Raising awareness while maintaining anonymity.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6A3C70"/>
              </a:buClr>
              <a:buFont typeface="Symbol" panose="05050102010706020507" pitchFamily="18" charset="2"/>
              <a:buChar char=""/>
            </a:pPr>
            <a:r>
              <a:rPr lang="en-GB" sz="2300" b="1" kern="100" dirty="0">
                <a:cs typeface="Arial"/>
              </a:rPr>
              <a:t>Protected staff time for training and development.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6A3C70"/>
              </a:buClr>
              <a:buFont typeface="Symbol" panose="05050102010706020507" pitchFamily="18" charset="2"/>
              <a:buChar char=""/>
            </a:pPr>
            <a:r>
              <a:rPr lang="en-GB" sz="2300" b="1" kern="100" dirty="0">
                <a:cs typeface="Arial"/>
              </a:rPr>
              <a:t>Bairns' Hoose core data set.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1A53D-A522-BD7A-8AA5-09E1F74F1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800060" y="0"/>
            <a:ext cx="0" cy="1713387"/>
          </a:xfrm>
          <a:prstGeom prst="line">
            <a:avLst/>
          </a:prstGeom>
          <a:ln w="19050">
            <a:solidFill>
              <a:srgbClr val="F1A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440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CB35AEA-496B-8E74-4462-7003FA172E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12800"/>
          </a:xfrm>
          <a:prstGeom prst="rect">
            <a:avLst/>
          </a:prstGeom>
          <a:solidFill>
            <a:srgbClr val="F1A09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To sum up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461ED0A-E7D5-58FB-C76B-2506E08E153D}"/>
              </a:ext>
            </a:extLst>
          </p:cNvPr>
          <p:cNvSpPr>
            <a:spLocks/>
          </p:cNvSpPr>
          <p:nvPr/>
        </p:nvSpPr>
        <p:spPr>
          <a:xfrm rot="16200000">
            <a:off x="-472879" y="2402423"/>
            <a:ext cx="2635209" cy="5237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10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Strengths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822CC-260B-F959-9560-2BAFFEA38B4D}"/>
              </a:ext>
            </a:extLst>
          </p:cNvPr>
          <p:cNvSpPr txBox="1"/>
          <p:nvPr/>
        </p:nvSpPr>
        <p:spPr>
          <a:xfrm>
            <a:off x="1392318" y="1225252"/>
            <a:ext cx="4977578" cy="2599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Commitment &amp; Professionalism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Strong Foundations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Collaboration &amp; Integration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Localised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Focus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Whole Journey Approach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6" name="Title 12">
            <a:extLst>
              <a:ext uri="{FF2B5EF4-FFF2-40B4-BE49-F238E27FC236}">
                <a16:creationId xmlns:a16="http://schemas.microsoft.com/office/drawing/2014/main" id="{5124C3C0-3791-6675-63D2-98EDE385E5A8}"/>
              </a:ext>
            </a:extLst>
          </p:cNvPr>
          <p:cNvSpPr txBox="1">
            <a:spLocks/>
          </p:cNvSpPr>
          <p:nvPr/>
        </p:nvSpPr>
        <p:spPr>
          <a:xfrm rot="16200000">
            <a:off x="-566996" y="5215673"/>
            <a:ext cx="2985112" cy="833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Areas for 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C6A23-2731-B88D-BC2C-C1D0D2FD2FB8}"/>
              </a:ext>
            </a:extLst>
          </p:cNvPr>
          <p:cNvSpPr txBox="1"/>
          <p:nvPr/>
        </p:nvSpPr>
        <p:spPr>
          <a:xfrm>
            <a:off x="1714400" y="4354266"/>
            <a:ext cx="4473336" cy="2064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Participation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Inclusion and Accessibility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Health &amp; Wellbeing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Justice System Readiness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A3C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Staff &amp; Resourcing</a:t>
            </a:r>
          </a:p>
        </p:txBody>
      </p:sp>
      <p:pic>
        <p:nvPicPr>
          <p:cNvPr id="8" name="Content Placeholder 6" descr="Bairns'Hoose logo - a blue house with a heart and smoke coming out of it">
            <a:extLst>
              <a:ext uri="{FF2B5EF4-FFF2-40B4-BE49-F238E27FC236}">
                <a16:creationId xmlns:a16="http://schemas.microsoft.com/office/drawing/2014/main" id="{F2E174C6-B4FD-39C1-DE22-1DF728150E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24" y="1750852"/>
            <a:ext cx="2843989" cy="271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0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BB04-C622-63D9-2683-EDF82200F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297" y="957233"/>
            <a:ext cx="10493406" cy="1329950"/>
          </a:xfrm>
        </p:spPr>
        <p:txBody>
          <a:bodyPr>
            <a:normAutofit/>
          </a:bodyPr>
          <a:lstStyle/>
          <a:p>
            <a:r>
              <a:rPr lang="en-GB" sz="5300" b="1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you!</a:t>
            </a:r>
            <a:endParaRPr lang="en-GB" sz="3600" b="1">
              <a:ea typeface="Calibri Light"/>
              <a:cs typeface="Calibri Light"/>
            </a:endParaRPr>
          </a:p>
        </p:txBody>
      </p:sp>
      <p:pic>
        <p:nvPicPr>
          <p:cNvPr id="10" name="Content Placeholder 6" descr="Bairns'Hoose logo - a blue house with a heart and smoke coming out of it">
            <a:extLst>
              <a:ext uri="{FF2B5EF4-FFF2-40B4-BE49-F238E27FC236}">
                <a16:creationId xmlns:a16="http://schemas.microsoft.com/office/drawing/2014/main" id="{2ECA52FD-BC02-CD30-FF47-3953339B9B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84" y="3689690"/>
            <a:ext cx="1294793" cy="12371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8A9983-47F1-8843-187D-E4D570A0F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3953770"/>
            <a:ext cx="12192000" cy="2904230"/>
            <a:chOff x="-1" y="3953770"/>
            <a:chExt cx="12192000" cy="29042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744066-0F5A-F4E5-8456-1A31D32860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900769"/>
              <a:ext cx="12191999" cy="957231"/>
            </a:xfrm>
            <a:prstGeom prst="rect">
              <a:avLst/>
            </a:prstGeom>
            <a:solidFill>
              <a:srgbClr val="F1A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AF004D-DBE2-7245-16A9-B399AED4BA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" y="4927661"/>
              <a:ext cx="9926424" cy="973106"/>
            </a:xfrm>
            <a:prstGeom prst="rect">
              <a:avLst/>
            </a:prstGeom>
            <a:solidFill>
              <a:srgbClr val="F4CC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86D4B-77D6-0D0C-2487-A8B329A52F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3953770"/>
              <a:ext cx="7324627" cy="973106"/>
            </a:xfrm>
            <a:prstGeom prst="rect">
              <a:avLst/>
            </a:prstGeom>
            <a:solidFill>
              <a:srgbClr val="87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7EB64C-674A-04CD-ADC5-D0D0874B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604" y="6022162"/>
              <a:ext cx="4830041" cy="714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9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6FEE8B-F5CC-1E87-8CAF-300E69FB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Coffee Break</a:t>
            </a:r>
          </a:p>
        </p:txBody>
      </p:sp>
      <p:pic>
        <p:nvPicPr>
          <p:cNvPr id="5124" name="Picture 4" descr="person making latte art">
            <a:extLst>
              <a:ext uri="{FF2B5EF4-FFF2-40B4-BE49-F238E27FC236}">
                <a16:creationId xmlns:a16="http://schemas.microsoft.com/office/drawing/2014/main" id="{FD73AF32-379B-E0A4-998D-0FF34A66A7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r="-2" b="-2"/>
          <a:stretch/>
        </p:blipFill>
        <p:spPr bwMode="auto">
          <a:xfrm>
            <a:off x="-1" y="190"/>
            <a:ext cx="8128855" cy="529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Rectangle 513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lido QR Code">
            <a:extLst>
              <a:ext uri="{FF2B5EF4-FFF2-40B4-BE49-F238E27FC236}">
                <a16:creationId xmlns:a16="http://schemas.microsoft.com/office/drawing/2014/main" id="{CB393CB9-049E-200E-6380-AF57C38DC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664" y="411950"/>
            <a:ext cx="2438400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B569EC-F9BF-11BE-69BE-D0DD209AFAB5}"/>
              </a:ext>
            </a:extLst>
          </p:cNvPr>
          <p:cNvSpPr txBox="1"/>
          <p:nvPr/>
        </p:nvSpPr>
        <p:spPr>
          <a:xfrm>
            <a:off x="8189124" y="3014504"/>
            <a:ext cx="3942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Go to slido.com and type in #4103702</a:t>
            </a:r>
          </a:p>
        </p:txBody>
      </p:sp>
    </p:spTree>
    <p:extLst>
      <p:ext uri="{BB962C8B-B14F-4D97-AF65-F5344CB8AC3E}">
        <p14:creationId xmlns:p14="http://schemas.microsoft.com/office/powerpoint/2010/main" val="360462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461298"/>
          </a:xfrm>
          <a:prstGeom prst="rect">
            <a:avLst/>
          </a:prstGeom>
          <a:solidFill>
            <a:srgbClr val="62ACA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Expert panel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03FA4-668D-0D38-FB28-37CFBDF3C143}"/>
              </a:ext>
            </a:extLst>
          </p:cNvPr>
          <p:cNvSpPr txBox="1"/>
          <p:nvPr/>
        </p:nvSpPr>
        <p:spPr>
          <a:xfrm>
            <a:off x="335614" y="2049550"/>
            <a:ext cx="11393248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Calibri"/>
                <a:ea typeface="Calibri" panose="020F0502020204030204" pitchFamily="34" charset="0"/>
                <a:cs typeface="Arial"/>
              </a:rPr>
              <a:t>Dr Mary Mitchell, </a:t>
            </a:r>
            <a:r>
              <a:rPr lang="en-GB" sz="2800" dirty="0">
                <a:effectLst/>
                <a:latin typeface="Calibri"/>
                <a:ea typeface="Calibri" panose="020F0502020204030204" pitchFamily="34" charset="0"/>
                <a:cs typeface="Arial"/>
              </a:rPr>
              <a:t>Senior Lecturer in Social Work, University of Edinburgh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Calibri"/>
                <a:ea typeface="Calibri" panose="020F0502020204030204" pitchFamily="34" charset="0"/>
                <a:cs typeface="Arial"/>
              </a:rPr>
              <a:t>Laura Buchan, </a:t>
            </a:r>
            <a:r>
              <a:rPr lang="en-GB" sz="2800" dirty="0">
                <a:effectLst/>
                <a:latin typeface="Calibri"/>
                <a:ea typeface="Calibri" panose="020F0502020204030204" pitchFamily="34" charset="0"/>
                <a:cs typeface="Arial"/>
              </a:rPr>
              <a:t>Procurator Fiscal, Policy and Engagement, Crown Office and Procurator Fiscal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Calibri"/>
                <a:ea typeface="Calibri" panose="020F0502020204030204" pitchFamily="34" charset="0"/>
                <a:cs typeface="Arial"/>
              </a:rPr>
              <a:t>Fiona Wardell</a:t>
            </a:r>
            <a:r>
              <a:rPr lang="en-GB" sz="2800" b="1" dirty="0">
                <a:latin typeface="Calibri"/>
                <a:ea typeface="Calibri" panose="020F0502020204030204" pitchFamily="34" charset="0"/>
                <a:cs typeface="Arial"/>
              </a:rPr>
              <a:t>,</a:t>
            </a:r>
            <a:r>
              <a:rPr lang="en-GB" sz="2800" b="1" dirty="0">
                <a:effectLst/>
                <a:latin typeface="Calibri"/>
                <a:ea typeface="Calibri" panose="020F0502020204030204" pitchFamily="34" charset="0"/>
                <a:cs typeface="Arial"/>
              </a:rPr>
              <a:t> </a:t>
            </a:r>
            <a:r>
              <a:rPr lang="en-GB" sz="2800" dirty="0">
                <a:effectLst/>
                <a:latin typeface="Calibri"/>
                <a:ea typeface="Calibri" panose="020F0502020204030204" pitchFamily="34" charset="0"/>
                <a:cs typeface="Arial"/>
              </a:rPr>
              <a:t>Team Lead for the Standards and Indicators Team, Healthcare Improvement Scotland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Calibri"/>
                <a:ea typeface="Calibri"/>
                <a:cs typeface="Arial"/>
              </a:rPr>
              <a:t>Mary Glasgow, 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Chief Executive, Children 1st </a:t>
            </a:r>
            <a:r>
              <a:rPr lang="en-GB" sz="2800" dirty="0">
                <a:latin typeface="Calibri"/>
                <a:ea typeface="Calibri"/>
                <a:cs typeface="Arial"/>
              </a:rPr>
              <a:t> </a:t>
            </a:r>
            <a:endParaRPr lang="en-GB" sz="2800" dirty="0">
              <a:effectLst/>
              <a:latin typeface="Calibri"/>
              <a:ea typeface="Calibri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Calibri"/>
                <a:ea typeface="Calibri" panose="020F0502020204030204" pitchFamily="34" charset="0"/>
                <a:cs typeface="Arial"/>
              </a:rPr>
              <a:t>Bragi Guðbrandsson, </a:t>
            </a:r>
            <a:r>
              <a:rPr lang="en-GB" sz="2800" dirty="0">
                <a:effectLst/>
                <a:latin typeface="Calibri"/>
                <a:ea typeface="Calibri" panose="020F0502020204030204" pitchFamily="34" charset="0"/>
                <a:cs typeface="Arial"/>
              </a:rPr>
              <a:t>founder of the </a:t>
            </a:r>
            <a:r>
              <a:rPr lang="en-GB" sz="2800" dirty="0" err="1">
                <a:effectLst/>
                <a:latin typeface="Calibri"/>
                <a:ea typeface="Calibri" panose="020F0502020204030204" pitchFamily="34" charset="0"/>
                <a:cs typeface="Arial"/>
              </a:rPr>
              <a:t>Barnahus</a:t>
            </a:r>
            <a:r>
              <a:rPr lang="en-GB" sz="2800" dirty="0">
                <a:effectLst/>
                <a:latin typeface="Calibri"/>
                <a:ea typeface="Calibri" panose="020F0502020204030204" pitchFamily="34" charset="0"/>
                <a:cs typeface="Arial"/>
              </a:rPr>
              <a:t> model and vice chair of the United Nations Committee on the Rights of the </a:t>
            </a:r>
            <a:r>
              <a:rPr lang="en-GB" sz="2800" dirty="0">
                <a:latin typeface="Calibri"/>
                <a:ea typeface="Calibri" panose="020F0502020204030204" pitchFamily="34" charset="0"/>
                <a:cs typeface="Arial"/>
              </a:rPr>
              <a:t>Child</a:t>
            </a:r>
            <a:r>
              <a:rPr lang="en-GB" sz="2800" dirty="0">
                <a:effectLst/>
                <a:latin typeface="Calibri"/>
                <a:ea typeface="Calibri" panose="020F0502020204030204" pitchFamily="34" charset="0"/>
                <a:cs typeface="Arial"/>
              </a:rPr>
              <a:t> </a:t>
            </a:r>
          </a:p>
        </p:txBody>
      </p:sp>
      <p:pic>
        <p:nvPicPr>
          <p:cNvPr id="28" name="Picture 27" descr="Bairns' Hoose logo - A blue house with a heart and smoke coming out of it">
            <a:extLst>
              <a:ext uri="{FF2B5EF4-FFF2-40B4-BE49-F238E27FC236}">
                <a16:creationId xmlns:a16="http://schemas.microsoft.com/office/drawing/2014/main" id="{A169AE39-2E06-CD5E-C474-FDA4D138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14" y="5475583"/>
            <a:ext cx="129246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72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2192000" cy="1339851"/>
          </a:xfrm>
          <a:prstGeom prst="rect">
            <a:avLst/>
          </a:prstGeom>
          <a:solidFill>
            <a:srgbClr val="F4CC7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25/10 Crowd sourcing</a:t>
            </a:r>
          </a:p>
        </p:txBody>
      </p:sp>
      <p:pic>
        <p:nvPicPr>
          <p:cNvPr id="6" name="Picture 5" descr="A close-up of a sign on a window - yours ideas matter, write them down">
            <a:extLst>
              <a:ext uri="{FF2B5EF4-FFF2-40B4-BE49-F238E27FC236}">
                <a16:creationId xmlns:a16="http://schemas.microsoft.com/office/drawing/2014/main" id="{49B4B05A-E818-A0A5-5B82-C3DFAF221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39851"/>
            <a:ext cx="12191999" cy="55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39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 Am bold neon signage at night tim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1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4D207-1500-067A-C9F7-148C58FFB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Bold ideas</a:t>
            </a:r>
          </a:p>
        </p:txBody>
      </p:sp>
    </p:spTree>
    <p:extLst>
      <p:ext uri="{BB962C8B-B14F-4D97-AF65-F5344CB8AC3E}">
        <p14:creationId xmlns:p14="http://schemas.microsoft.com/office/powerpoint/2010/main" val="3448330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41" y="437034"/>
            <a:ext cx="1716228" cy="16395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669119-F15B-4F67-BBE4-F516598BC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94" y="2287844"/>
            <a:ext cx="2032825" cy="16200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C57EAE-32CB-4974-997B-AC5DD3DAD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8" y="2327256"/>
            <a:ext cx="1926817" cy="1535580"/>
          </a:xfrm>
          <a:prstGeom prst="rect">
            <a:avLst/>
          </a:prstGeom>
        </p:spPr>
      </p:pic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985"/>
            <a:ext cx="1880543" cy="149870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0AAA91D-402C-4A22-9AA5-23AA8F2915BF}"/>
              </a:ext>
            </a:extLst>
          </p:cNvPr>
          <p:cNvSpPr/>
          <p:nvPr/>
        </p:nvSpPr>
        <p:spPr>
          <a:xfrm>
            <a:off x="4572000" y="718178"/>
            <a:ext cx="74125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and pass </a:t>
            </a:r>
            <a:r>
              <a:rPr lang="en-GB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– don’t read.  Everyone has one card at all times</a:t>
            </a:r>
            <a:endParaRPr lang="en-GB" sz="3200">
              <a:solidFill>
                <a:schemeClr val="accent5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99B65A-84D4-4947-940F-E8F1FD6F107B}"/>
              </a:ext>
            </a:extLst>
          </p:cNvPr>
          <p:cNvSpPr/>
          <p:nvPr/>
        </p:nvSpPr>
        <p:spPr>
          <a:xfrm>
            <a:off x="4388520" y="2497838"/>
            <a:ext cx="7311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GB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 up and read </a:t>
            </a:r>
            <a:r>
              <a:rPr lang="en-GB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exchange thoughts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4F38F6-73EB-4D2D-8CA4-BB2AECC9D5BD}"/>
              </a:ext>
            </a:extLst>
          </p:cNvPr>
          <p:cNvSpPr/>
          <p:nvPr/>
        </p:nvSpPr>
        <p:spPr>
          <a:xfrm>
            <a:off x="4373885" y="3859478"/>
            <a:ext cx="72520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 1 – 5 – </a:t>
            </a:r>
            <a:r>
              <a:rPr lang="en-GB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back of your card</a:t>
            </a:r>
          </a:p>
          <a:p>
            <a:pPr defTabSz="457200">
              <a:defRPr/>
            </a:pPr>
            <a:r>
              <a:rPr lang="en-GB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= waste of ink; 5 = genius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291B5563-BB9B-4090-8672-C811742B1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885" y="5531165"/>
            <a:ext cx="7800887" cy="11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C213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C213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C213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C213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C213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47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47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47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478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few  rounds …see which idea gets the highest score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8C9DFF4-D077-4665-8C84-7D96B96AA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2" y="4100925"/>
            <a:ext cx="2056674" cy="163907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2327B65-9170-4D47-9588-82386B04E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16656" y="4357217"/>
            <a:ext cx="1008943" cy="5794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GB">
                <a:solidFill>
                  <a:srgbClr val="000000"/>
                </a:solidFill>
                <a:latin typeface="Arial"/>
              </a:rPr>
              <a:t>Score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F06CE61-59E5-48ED-AD16-72269D4D2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79166" y="2738299"/>
            <a:ext cx="350813" cy="2354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F06CE61-59E5-48ED-AD16-72269D4D2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79165" y="3214167"/>
            <a:ext cx="350813" cy="2354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05" y="659439"/>
            <a:ext cx="1919170" cy="165069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F06CE61-59E5-48ED-AD16-72269D4D2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1765" y="749152"/>
            <a:ext cx="350813" cy="2354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F06CE61-59E5-48ED-AD16-72269D4D2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27501" y="749152"/>
            <a:ext cx="350813" cy="2354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Oval Callout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73465" y="2076541"/>
            <a:ext cx="578531" cy="421297"/>
          </a:xfrm>
          <a:prstGeom prst="wedgeEllipseCallout">
            <a:avLst>
              <a:gd name="adj1" fmla="val 35615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Callou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26" y="2086795"/>
            <a:ext cx="578531" cy="4212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386720-DE81-C9EC-3FDD-6F77535AF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Instructions for the exercise</a:t>
            </a:r>
          </a:p>
        </p:txBody>
      </p:sp>
    </p:spTree>
    <p:extLst>
      <p:ext uri="{BB962C8B-B14F-4D97-AF65-F5344CB8AC3E}">
        <p14:creationId xmlns:p14="http://schemas.microsoft.com/office/powerpoint/2010/main" val="512570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461298"/>
          </a:xfrm>
          <a:prstGeom prst="rect">
            <a:avLst/>
          </a:prstGeom>
          <a:solidFill>
            <a:srgbClr val="62ACA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Feedback</a:t>
            </a:r>
          </a:p>
        </p:txBody>
      </p:sp>
      <p:pic>
        <p:nvPicPr>
          <p:cNvPr id="5" name="Picture 4" descr="A group of wooden letters on a green stand spelling feedback">
            <a:extLst>
              <a:ext uri="{FF2B5EF4-FFF2-40B4-BE49-F238E27FC236}">
                <a16:creationId xmlns:a16="http://schemas.microsoft.com/office/drawing/2014/main" id="{91466246-E4A2-EE26-ADA1-F0B11511E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1298"/>
            <a:ext cx="12192000" cy="5396702"/>
          </a:xfrm>
          <a:prstGeom prst="rect">
            <a:avLst/>
          </a:prstGeom>
        </p:spPr>
      </p:pic>
      <p:pic>
        <p:nvPicPr>
          <p:cNvPr id="28" name="Picture 27" descr="Bairns' Hoose logo - A blue house with a heart and smoke coming out of it">
            <a:extLst>
              <a:ext uri="{FF2B5EF4-FFF2-40B4-BE49-F238E27FC236}">
                <a16:creationId xmlns:a16="http://schemas.microsoft.com/office/drawing/2014/main" id="{A169AE39-2E06-CD5E-C474-FDA4D138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4" y="5396702"/>
            <a:ext cx="129246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39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stack of rocks and a b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"/>
          <a:stretch/>
        </p:blipFill>
        <p:spPr bwMode="auto">
          <a:xfrm>
            <a:off x="0" y="1"/>
            <a:ext cx="12196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644A06-3911-75F7-2970-046FD6C7E3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0560" y="2928257"/>
            <a:ext cx="5425440" cy="15696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– safe journey home</a:t>
            </a:r>
          </a:p>
        </p:txBody>
      </p:sp>
    </p:spTree>
    <p:extLst>
      <p:ext uri="{BB962C8B-B14F-4D97-AF65-F5344CB8AC3E}">
        <p14:creationId xmlns:p14="http://schemas.microsoft.com/office/powerpoint/2010/main" val="301659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20943D-FE5E-4EDE-C6A8-533DF2CEF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Agenda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3F0D5B84-A7EE-7837-84A1-CD2224E24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2717811"/>
              </p:ext>
            </p:extLst>
          </p:nvPr>
        </p:nvGraphicFramePr>
        <p:xfrm>
          <a:off x="0" y="0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59">
                  <a:extLst>
                    <a:ext uri="{9D8B030D-6E8A-4147-A177-3AD203B41FA5}">
                      <a16:colId xmlns:a16="http://schemas.microsoft.com/office/drawing/2014/main" val="1957094810"/>
                    </a:ext>
                  </a:extLst>
                </a:gridCol>
                <a:gridCol w="10919441">
                  <a:extLst>
                    <a:ext uri="{9D8B030D-6E8A-4147-A177-3AD203B41FA5}">
                      <a16:colId xmlns:a16="http://schemas.microsoft.com/office/drawing/2014/main" val="586830709"/>
                    </a:ext>
                  </a:extLst>
                </a:gridCol>
              </a:tblGrid>
              <a:tr h="1108231">
                <a:tc grid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4400" b="1" kern="120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lang="en-GB" sz="4400" b="1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Agenda</a:t>
                      </a:r>
                    </a:p>
                  </a:txBody>
                  <a:tcPr marL="68580" marR="68580" marT="0" marB="0" anchor="ctr">
                    <a:solidFill>
                      <a:srgbClr val="F3AD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solidFill>
                      <a:srgbClr val="F3ADA9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941686"/>
                  </a:ext>
                </a:extLst>
              </a:tr>
              <a:tr h="4954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10.45 </a:t>
                      </a:r>
                    </a:p>
                  </a:txBody>
                  <a:tcPr marL="68580" marR="68580" marT="0" marB="0" anchor="ctr">
                    <a:solidFill>
                      <a:srgbClr val="62ACAC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Welcome</a:t>
                      </a:r>
                    </a:p>
                  </a:txBody>
                  <a:tcPr marL="68580" marR="68580" marT="0" marB="0" anchor="ctr">
                    <a:solidFill>
                      <a:srgbClr val="62ACAC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374807"/>
                  </a:ext>
                </a:extLst>
              </a:tr>
              <a:tr h="49544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10.55</a:t>
                      </a:r>
                    </a:p>
                  </a:txBody>
                  <a:tcPr marL="68580" marR="68580" marT="0" marB="0" anchor="ctr">
                    <a:solidFill>
                      <a:srgbClr val="F4CC76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Keynote: Ms Don-Innes, Minister for Children, Young People and The Promise</a:t>
                      </a:r>
                    </a:p>
                  </a:txBody>
                  <a:tcPr marL="68580" marR="68580" marT="0" marB="0" anchor="ctr">
                    <a:solidFill>
                      <a:srgbClr val="F4CC76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111013"/>
                  </a:ext>
                </a:extLst>
              </a:tr>
              <a:tr h="48658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11.05 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A09C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Connections across partnerships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A09C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416752"/>
                  </a:ext>
                </a:extLst>
              </a:tr>
              <a:tr h="48658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11.20 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7BBBA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400"/>
                        <a:t>Reflections on the progress in Scotland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7BBBA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11153"/>
                  </a:ext>
                </a:extLst>
              </a:tr>
              <a:tr h="48658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12.10 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3ADA9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Learning session – </a:t>
                      </a: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Pathfinder Breakouts</a:t>
                      </a:r>
                      <a:endParaRPr lang="en-GB" sz="2200" b="0" kern="12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3ADA9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870085"/>
                  </a:ext>
                </a:extLst>
              </a:tr>
              <a:tr h="486587"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13.20 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7BBBA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Lunch and networking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7BBBA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986966"/>
                  </a:ext>
                </a:extLst>
              </a:tr>
              <a:tr h="48658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14.15 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CC76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Video: Ms Todd, Minister for Social Care, Mental Wellbeing and Sport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CC76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31396"/>
                  </a:ext>
                </a:extLst>
              </a:tr>
              <a:tr h="48658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14.25 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3ADA9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lang="en-GB" sz="2400"/>
                        <a:t>Programme and analytical update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3ADA9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161313"/>
                  </a:ext>
                </a:extLst>
              </a:tr>
              <a:tr h="48658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15.00 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7BBBA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7BBBA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718774"/>
                  </a:ext>
                </a:extLst>
              </a:tr>
              <a:tr h="48658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15.15 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CC76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Expert panel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4CC76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559338"/>
                  </a:ext>
                </a:extLst>
              </a:tr>
              <a:tr h="48658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16.00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3ADA9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Reflections and close (16.30)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3ADA9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82881"/>
                  </a:ext>
                </a:extLst>
              </a:tr>
              <a:tr h="37959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1000"/>
                        </a:spcBef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16.30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7BBBA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Networking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87BBBA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8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680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747B6-4005-24EF-4DB7-EBAE5347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Join us for crudities with dips before you catch your train</a:t>
            </a:r>
          </a:p>
        </p:txBody>
      </p:sp>
      <p:pic>
        <p:nvPicPr>
          <p:cNvPr id="6" name="Content Placeholder 5" descr="A plate of vegetables and hummus">
            <a:extLst>
              <a:ext uri="{FF2B5EF4-FFF2-40B4-BE49-F238E27FC236}">
                <a16:creationId xmlns:a16="http://schemas.microsoft.com/office/drawing/2014/main" id="{3EA66616-37C2-C20A-4876-C1819C64B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952" cy="8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1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CBA2-BCFE-01F8-A49C-5B07D2E4A4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39851"/>
          </a:xfrm>
          <a:prstGeom prst="rect">
            <a:avLst/>
          </a:prstGeom>
          <a:solidFill>
            <a:srgbClr val="87BBB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 for the expert panel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Content Placeholder 16" descr="A picture of a question mark">
            <a:extLst>
              <a:ext uri="{FF2B5EF4-FFF2-40B4-BE49-F238E27FC236}">
                <a16:creationId xmlns:a16="http://schemas.microsoft.com/office/drawing/2014/main" id="{0E1A92EB-D1EC-1CBE-C421-B9B1CC690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27184"/>
            <a:ext cx="6096000" cy="5530816"/>
          </a:xfrm>
          <a:prstGeom prst="rect">
            <a:avLst/>
          </a:prstGeom>
        </p:spPr>
      </p:pic>
      <p:pic>
        <p:nvPicPr>
          <p:cNvPr id="3" name="Picture 2" descr="Bairns' Hoose logo - A blue house with a heart and smoke coming out of it">
            <a:extLst>
              <a:ext uri="{FF2B5EF4-FFF2-40B4-BE49-F238E27FC236}">
                <a16:creationId xmlns:a16="http://schemas.microsoft.com/office/drawing/2014/main" id="{6C915351-0C78-2688-9393-B6B83C84C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14" y="5475583"/>
            <a:ext cx="1292464" cy="1237595"/>
          </a:xfrm>
          <a:prstGeom prst="rect">
            <a:avLst/>
          </a:prstGeom>
        </p:spPr>
      </p:pic>
      <p:pic>
        <p:nvPicPr>
          <p:cNvPr id="4" name="Picture 3" descr="Slido QR code">
            <a:extLst>
              <a:ext uri="{FF2B5EF4-FFF2-40B4-BE49-F238E27FC236}">
                <a16:creationId xmlns:a16="http://schemas.microsoft.com/office/drawing/2014/main" id="{850A5AC4-B80E-AB55-1DBA-F0B998FE5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885" y="1817914"/>
            <a:ext cx="2438400" cy="243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B145E-5AE3-84D1-3EE7-764F232B684D}"/>
              </a:ext>
            </a:extLst>
          </p:cNvPr>
          <p:cNvSpPr txBox="1"/>
          <p:nvPr/>
        </p:nvSpPr>
        <p:spPr>
          <a:xfrm>
            <a:off x="6602681" y="4892634"/>
            <a:ext cx="5253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Go to slido.com and type in #4103702</a:t>
            </a:r>
          </a:p>
        </p:txBody>
      </p:sp>
    </p:spTree>
    <p:extLst>
      <p:ext uri="{BB962C8B-B14F-4D97-AF65-F5344CB8AC3E}">
        <p14:creationId xmlns:p14="http://schemas.microsoft.com/office/powerpoint/2010/main" val="140915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 Don-Innes ">
            <a:extLst>
              <a:ext uri="{FF2B5EF4-FFF2-40B4-BE49-F238E27FC236}">
                <a16:creationId xmlns:a16="http://schemas.microsoft.com/office/drawing/2014/main" id="{90BB93D0-6207-0733-0013-41026BA44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39851"/>
          </a:xfrm>
          <a:prstGeom prst="rect">
            <a:avLst/>
          </a:prstGeom>
          <a:solidFill>
            <a:srgbClr val="F4CC7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en-GB" sz="48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 Don-Innes</a:t>
            </a: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F34B2-D545-93AE-4FE6-30BD1DF2EA92}"/>
              </a:ext>
            </a:extLst>
          </p:cNvPr>
          <p:cNvSpPr txBox="1"/>
          <p:nvPr/>
        </p:nvSpPr>
        <p:spPr>
          <a:xfrm>
            <a:off x="342046" y="2383334"/>
            <a:ext cx="6712887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4400" b="1">
                <a:latin typeface="+mj-lt"/>
                <a:ea typeface="+mj-ea"/>
                <a:cs typeface="+mj-cs"/>
              </a:rPr>
              <a:t>Minister for Children, Young People and The Promise</a:t>
            </a:r>
          </a:p>
        </p:txBody>
      </p:sp>
      <p:pic>
        <p:nvPicPr>
          <p:cNvPr id="28" name="Picture 27" descr="Bairns' Hoose logo - A blue house with a heart and smoke coming out of it">
            <a:extLst>
              <a:ext uri="{FF2B5EF4-FFF2-40B4-BE49-F238E27FC236}">
                <a16:creationId xmlns:a16="http://schemas.microsoft.com/office/drawing/2014/main" id="{A169AE39-2E06-CD5E-C474-FDA4D138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14" y="5475583"/>
            <a:ext cx="129246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98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Bairns' Hoose Anniversary Event 2024 - Natalie Don-Innes MSP">
            <a:hlinkClick r:id="" action="ppaction://media"/>
            <a:extLst>
              <a:ext uri="{FF2B5EF4-FFF2-40B4-BE49-F238E27FC236}">
                <a16:creationId xmlns:a16="http://schemas.microsoft.com/office/drawing/2014/main" id="{74EE128A-15AC-E58C-BACE-4F71BD0A57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7F47D-0B69-3DD3-A9DC-8AD8D75A1A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39851"/>
          </a:xfrm>
          <a:prstGeom prst="rect">
            <a:avLst/>
          </a:prstGeom>
          <a:solidFill>
            <a:srgbClr val="F1A09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Making connections</a:t>
            </a:r>
          </a:p>
        </p:txBody>
      </p:sp>
      <p:pic>
        <p:nvPicPr>
          <p:cNvPr id="2" name="Picture 1" descr="Close-up of hands shaking in an office">
            <a:extLst>
              <a:ext uri="{FF2B5EF4-FFF2-40B4-BE49-F238E27FC236}">
                <a16:creationId xmlns:a16="http://schemas.microsoft.com/office/drawing/2014/main" id="{95A45292-E1C6-BBFD-D34F-3953F772AC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850"/>
            <a:ext cx="12192000" cy="55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9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d3c4172d526e4b2384ade4b889302c76" /></Relationships>
</file>

<file path=customXML/item3.xml><?xml version="1.0" encoding="utf-8"?>
<metadata xmlns="http://www.objective.com/ecm/document/metadata/53D26341A57B383EE0540010E0463CCA" version="1.0.0">
  <systemFields>
    <field name="Objective-Id">
      <value order="0">A50807509</value>
    </field>
    <field name="Objective-Title">
      <value order="0">Bairns' Hoose - Programme Management - Knowledge Exchange - Slide Deck for Anniversary Event in Aberdeen - 24 October 2024</value>
    </field>
    <field name="Objective-Description">
      <value order="0"/>
    </field>
    <field name="Objective-CreationStamp">
      <value order="0">2024-10-31T11:54:23Z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2024-12-30T09:34:19Z</value>
    </field>
    <field name="Objective-Owner">
      <value order="0">Tsujino, Yuki Y (U454970)</value>
    </field>
    <field name="Objective-Path">
      <value order="0">Objective Global Folder:SG File Plan:People, communities and living:Families and children:Child protection:Advice and policy: Child protection:Child Protection: Bairns' Hoose: Programme Work: 2021-2026</value>
    </field>
    <field name="Objective-Parent">
      <value order="0">Child Protection: Bairns' Hoose: Programme Work: 2021-2026</value>
    </field>
    <field name="Objective-State">
      <value order="0">Being Drafted</value>
    </field>
    <field name="Objective-VersionId">
      <value order="0">vA77347659</value>
    </field>
    <field name="Objective-Version">
      <value order="0">0.3</value>
    </field>
    <field name="Objective-VersionNumber">
      <value order="0">3</value>
    </field>
    <field name="Objective-VersionComment">
      <value order="0"/>
    </field>
    <field name="Objective-FileNumber">
      <value order="0">POL/37017</value>
    </field>
    <field name="Objective-Classification">
      <value order="0">OFFICIAL</value>
    </field>
    <field name="Objective-Caveats">
      <value order="0">Caveat for access to SG Fileplan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Props3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1803</Words>
  <Application>Microsoft Office PowerPoint</Application>
  <PresentationFormat>Widescreen</PresentationFormat>
  <Paragraphs>475</Paragraphs>
  <Slides>50</Slides>
  <Notes>35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Calibri Light</vt:lpstr>
      <vt:lpstr>Symbol</vt:lpstr>
      <vt:lpstr>Wingdings</vt:lpstr>
      <vt:lpstr>Office Theme</vt:lpstr>
      <vt:lpstr>1_Office Theme</vt:lpstr>
      <vt:lpstr>Bairns’ Hoose Anniversary Event 24 October 2024</vt:lpstr>
      <vt:lpstr>Welcome</vt:lpstr>
      <vt:lpstr> Housekeeping</vt:lpstr>
      <vt:lpstr> Today’s purpose</vt:lpstr>
      <vt:lpstr>Agenda</vt:lpstr>
      <vt:lpstr> Questions for the expert panel</vt:lpstr>
      <vt:lpstr>   Ms Don-Innes</vt:lpstr>
      <vt:lpstr>PowerPoint Presentation</vt:lpstr>
      <vt:lpstr> Making connections</vt:lpstr>
      <vt:lpstr> Fireside discussion</vt:lpstr>
      <vt:lpstr> Pathfinder learning breakouts</vt:lpstr>
      <vt:lpstr>Thank you and lunch</vt:lpstr>
      <vt:lpstr>   Ms Todd</vt:lpstr>
      <vt:lpstr>Video Ms Todd</vt:lpstr>
      <vt:lpstr>Bairns’ Hoose  Programme Update  William Kløverød Griffiths,  Scottish Government </vt:lpstr>
      <vt:lpstr>Approach to Bairns’ Hoose</vt:lpstr>
      <vt:lpstr>Bairns’ Hoose Pathfinder phase</vt:lpstr>
      <vt:lpstr>National Bairns’ Hoose Workstreams</vt:lpstr>
      <vt:lpstr>PowerPoint Presentation</vt:lpstr>
      <vt:lpstr>       Bairns’ Hoose Standards Fiona Wardell, HIS </vt:lpstr>
      <vt:lpstr>The National Bairns’ Hoose Standards</vt:lpstr>
      <vt:lpstr>Standards Self-Assessment and Readiness Tool   Dafni Dima, Scottish Government  </vt:lpstr>
      <vt:lpstr>Pathfinder phase</vt:lpstr>
      <vt:lpstr> Analysis workstream</vt:lpstr>
      <vt:lpstr>StART - Overview</vt:lpstr>
      <vt:lpstr>StART - Purpose</vt:lpstr>
      <vt:lpstr>StART - Use</vt:lpstr>
      <vt:lpstr>Completion of StART</vt:lpstr>
      <vt:lpstr>StART Analysis - Findings  Marianiki Vlachou, CYCJ  </vt:lpstr>
      <vt:lpstr>Standard 1: Key Principles</vt:lpstr>
      <vt:lpstr>Standard 2: Collaborative Leadership &amp; Governance</vt:lpstr>
      <vt:lpstr>Standard 3: Inclusive Access</vt:lpstr>
      <vt:lpstr>Standard 4: Design &amp; Environment</vt:lpstr>
      <vt:lpstr>Standard 5: Planning for Children</vt:lpstr>
      <vt:lpstr>Standard 6: Interviews</vt:lpstr>
      <vt:lpstr>Standard 7: Support through Court &amp; Legal Processes</vt:lpstr>
      <vt:lpstr>Standard 8: Health &amp; Wellbeing</vt:lpstr>
      <vt:lpstr>Standard 9: Therapeutic Recovery Services</vt:lpstr>
      <vt:lpstr>Standard 10: Multidisciplinary Staff Training  &amp; Support</vt:lpstr>
      <vt:lpstr>Standard 11: Prevention, Sharing Knowledge and Learning from Good Practice</vt:lpstr>
      <vt:lpstr>To sum up</vt:lpstr>
      <vt:lpstr>Thank you!</vt:lpstr>
      <vt:lpstr>Coffee Break</vt:lpstr>
      <vt:lpstr> Expert panel</vt:lpstr>
      <vt:lpstr> 25/10 Crowd sourcing</vt:lpstr>
      <vt:lpstr>Bold ideas</vt:lpstr>
      <vt:lpstr>Instructions for the exercise</vt:lpstr>
      <vt:lpstr> Feedback</vt:lpstr>
      <vt:lpstr>Thank you – safe journey home</vt:lpstr>
      <vt:lpstr>Join us for crudities with dips before you catch your train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Bairns’ Hoose Pathfinder  Collaborative Learning Session April 2024</dc:title>
  <dc:creator>Joanna Gilchrist</dc:creator>
  <cp:lastModifiedBy>Yuki Tsujino</cp:lastModifiedBy>
  <cp:revision>8</cp:revision>
  <dcterms:created xsi:type="dcterms:W3CDTF">2024-03-25T09:15:48Z</dcterms:created>
  <dcterms:modified xsi:type="dcterms:W3CDTF">2024-10-31T11:54:24Z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A50807509</vt:lpwstr>
  </property>
  <property fmtid="{D5CDD505-2E9C-101B-9397-08002B2CF9AE}" pid="4" name="Objective-Title">
    <vt:lpwstr>Bairns' Hoose - Programme Management - Knowledge Exchange - Slide Deck for Anniversary Event in Aberdeen - 24 October 2024</vt:lpwstr>
  </property>
  <property fmtid="{D5CDD505-2E9C-101B-9397-08002B2CF9AE}" pid="5" name="Objective-Description">
    <vt:lpwstr/>
  </property>
  <property fmtid="{D5CDD505-2E9C-101B-9397-08002B2CF9AE}" pid="6" name="Objective-CreationStamp">
    <vt:filetime>2024-10-31T11:54:23Z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2024-12-30T09:34:19Z</vt:filetime>
  </property>
  <property fmtid="{D5CDD505-2E9C-101B-9397-08002B2CF9AE}" pid="11" name="Objective-Owner">
    <vt:lpwstr>Tsujino, Yuki Y (U454970)</vt:lpwstr>
  </property>
  <property fmtid="{D5CDD505-2E9C-101B-9397-08002B2CF9AE}" pid="12" name="Objective-Path">
    <vt:lpwstr>Objective Global Folder:SG File Plan:People, communities and living:Families and children:Child protection:Advice and policy: Child protection:Child Protection: Bairns' Hoose: Programme Work: 2021-2026</vt:lpwstr>
  </property>
  <property fmtid="{D5CDD505-2E9C-101B-9397-08002B2CF9AE}" pid="13" name="Objective-Parent">
    <vt:lpwstr>Child Protection: Bairns' Hoose: Programme Work: 2021-2026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vA77347659</vt:lpwstr>
  </property>
  <property fmtid="{D5CDD505-2E9C-101B-9397-08002B2CF9AE}" pid="16" name="Objective-Version">
    <vt:lpwstr>0.3</vt:lpwstr>
  </property>
  <property fmtid="{D5CDD505-2E9C-101B-9397-08002B2CF9AE}" pid="17" name="Objective-VersionNumber">
    <vt:r8>3</vt:r8>
  </property>
  <property fmtid="{D5CDD505-2E9C-101B-9397-08002B2CF9AE}" pid="18" name="Objective-VersionComment">
    <vt:lpwstr/>
  </property>
  <property fmtid="{D5CDD505-2E9C-101B-9397-08002B2CF9AE}" pid="19" name="Objective-FileNumber">
    <vt:lpwstr>POL/37017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>Caveat for access to SG Fileplan</vt:lpwstr>
  </property>
  <property fmtid="{D5CDD505-2E9C-101B-9397-08002B2CF9AE}" pid="22" name="Objective-Date of Original">
    <vt:lpwstr/>
  </property>
  <property fmtid="{D5CDD505-2E9C-101B-9397-08002B2CF9AE}" pid="23" name="Objective-Date Received">
    <vt:lpwstr/>
  </property>
  <property fmtid="{D5CDD505-2E9C-101B-9397-08002B2CF9AE}" pid="24" name="Objective-SG Web Publication - Category">
    <vt:lpwstr/>
  </property>
  <property fmtid="{D5CDD505-2E9C-101B-9397-08002B2CF9AE}" pid="25" name="Objective-SG Web Publication - Category 2 Classification">
    <vt:lpwstr/>
  </property>
  <property fmtid="{D5CDD505-2E9C-101B-9397-08002B2CF9AE}" pid="26" name="Objective-Connect Creator">
    <vt:lpwstr/>
  </property>
  <property fmtid="{D5CDD505-2E9C-101B-9397-08002B2CF9AE}" pid="27" name="Objective-Required Redaction">
    <vt:lpwstr/>
  </property>
</Properties>
</file>